
<file path=[Content_Types].xml><?xml version="1.0" encoding="utf-8"?>
<Types xmlns="http://schemas.openxmlformats.org/package/2006/content-types">
  <Override PartName="/ppt/notesSlides/notesSlide20.xml" ContentType="application/vnd.openxmlformats-officedocument.presentationml.notesSlide+xml"/>
  <Override PartName="/ppt/slideLayouts/slideLayout5.xml" ContentType="application/vnd.openxmlformats-officedocument.presentationml.slideLayout+xml"/>
  <Override PartName="/ppt/charts/chart8.xml" ContentType="application/vnd.openxmlformats-officedocument.drawingml.chart+xml"/>
  <Override PartName="/ppt/theme/theme4.xml" ContentType="application/vnd.openxmlformats-officedocument.theme+xml"/>
  <Override PartName="/ppt/slideLayouts/slideLayout111.xml" ContentType="application/vnd.openxmlformats-officedocument.presentationml.slideLayout+xml"/>
  <Override PartName="/ppt/charts/chart12.xml" ContentType="application/vnd.openxmlformats-officedocument.drawingml.chart+xml"/>
  <Override PartName="/ppt/slideLayouts/slideLayout208.xml" ContentType="application/vnd.openxmlformats-officedocument.presentationml.slideLayout+xml"/>
  <Override PartName="/ppt/slideLayouts/slideLayout139.xml" ContentType="application/vnd.openxmlformats-officedocument.presentationml.slideLayout+xml"/>
  <Override PartName="/ppt/slideLayouts/slideLayout172.xml" ContentType="application/vnd.openxmlformats-officedocument.presentationml.slideLayout+xml"/>
  <Override PartName="/ppt/charts/style3.xml" ContentType="application/vnd.ms-office.chartstyle+xml"/>
  <Override PartName="/ppt/slides/slide3.xml" ContentType="application/vnd.openxmlformats-officedocument.presentationml.slide+xml"/>
  <Override PartName="/ppt/slideLayouts/slideLayout101.xml" ContentType="application/vnd.openxmlformats-officedocument.presentationml.slideLayout+xml"/>
  <Override PartName="/ppt/slideLayouts/slideLayout214.xml" ContentType="application/vnd.openxmlformats-officedocument.presentationml.slideLayout+xml"/>
  <Override PartName="/ppt/slideLayouts/slideLayout145.xml" ContentType="application/vnd.openxmlformats-officedocument.presentationml.slideLayout+xml"/>
  <Override PartName="/ppt/slideLayouts/slideLayout36.xml" ContentType="application/vnd.openxmlformats-officedocument.presentationml.slideLayout+xml"/>
  <Override PartName="/ppt/notesMasters/notesMaster1.xml" ContentType="application/vnd.openxmlformats-officedocument.presentationml.notesMaster+xml"/>
  <Override PartName="/ppt/slideLayouts/slideLayout129.xml" ContentType="application/vnd.openxmlformats-officedocument.presentationml.slideLayout+xml"/>
  <Override PartName="/ppt/slides/slide35.xml" ContentType="application/vnd.openxmlformats-officedocument.presentationml.slide+xml"/>
  <Override PartName="/ppt/slideLayouts/slideLayout1.xml" ContentType="application/vnd.openxmlformats-officedocument.presentationml.slideLayout+xml"/>
  <Override PartName="/ppt/charts/chart4.xml" ContentType="application/vnd.openxmlformats-officedocument.drawingml.chart+xml"/>
  <Override PartName="/ppt/slideLayouts/slideLayout97.xml" ContentType="application/vnd.openxmlformats-officedocument.presentationml.slideLayout+xml"/>
  <Override PartName="/ppt/slideLayouts/slideLayout204.xml" ContentType="application/vnd.openxmlformats-officedocument.presentationml.slideLayout+xml"/>
  <Override PartName="/ppt/slideLayouts/slideLayout135.xml" ContentType="application/vnd.openxmlformats-officedocument.presentationml.slideLayout+xml"/>
  <Override PartName="/ppt/slideLayouts/slideLayout26.xml" ContentType="application/vnd.openxmlformats-officedocument.presentationml.slideLayout+xml"/>
  <Default Extension="xml" ContentType="application/xml"/>
  <Override PartName="/docProps/app.xml" ContentType="application/vnd.openxmlformats-officedocument.extended-properties+xml"/>
  <Override PartName="/ppt/slideLayouts/slideLayout196.xml" ContentType="application/vnd.openxmlformats-officedocument.presentationml.slideLayout+xml"/>
  <Override PartName="/ppt/slideLayouts/slideLayout210.xml" ContentType="application/vnd.openxmlformats-officedocument.presentationml.slideLayout+xml"/>
  <Override PartName="/ppt/slideLayouts/slideLayout141.xml" ContentType="application/vnd.openxmlformats-officedocument.presentationml.slideLayout+xml"/>
  <Override PartName="/ppt/slideMasters/slideMaster13.xml" ContentType="application/vnd.openxmlformats-officedocument.presentationml.slideMaster+xml"/>
  <Default Extension="png" ContentType="image/png"/>
  <Override PartName="/ppt/slideLayouts/slideLayout32.xml" ContentType="application/vnd.openxmlformats-officedocument.presentationml.slideLayout+xml"/>
  <Override PartName="/ppt/slideLayouts/slideLayout125.xml" ContentType="application/vnd.openxmlformats-officedocument.presentationml.slideLayout+xml"/>
  <Override PartName="/ppt/slideLayouts/slideLayout238.xml" ContentType="application/vnd.openxmlformats-officedocument.presentationml.slideLayout+xml"/>
  <Override PartName="/ppt/slides/slide31.xml" ContentType="application/vnd.openxmlformats-officedocument.presentationml.slide+xml"/>
  <Override PartName="/ppt/slideLayouts/slideLayout169.xml" ContentType="application/vnd.openxmlformats-officedocument.presentationml.slideLayout+xml"/>
  <Override PartName="/ppt/drawings/drawing3.xml" ContentType="application/vnd.openxmlformats-officedocument.drawingml.chartshapes+xml"/>
  <Override PartName="/ppt/slideLayouts/slideLayout93.xml" ContentType="application/vnd.openxmlformats-officedocument.presentationml.slideLayout+xml"/>
  <Override PartName="/ppt/slideLayouts/slideLayout200.xml" ContentType="application/vnd.openxmlformats-officedocument.presentationml.slideLayout+xml"/>
  <Override PartName="/ppt/slideLayouts/slideLayout131.xml" ContentType="application/vnd.openxmlformats-officedocument.presentationml.slideLayout+xml"/>
  <Override PartName="/ppt/slideLayouts/slideLayout22.xml" ContentType="application/vnd.openxmlformats-officedocument.presentationml.slideLayout+xml"/>
  <Override PartName="/ppt/slideLayouts/slideLayout228.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192.xml" ContentType="application/vnd.openxmlformats-officedocument.presentationml.slideLayout+xml"/>
  <Default Extension="tiff" ContentType="image/tiff"/>
  <Override PartName="/ppt/charts/style7.xml" ContentType="application/vnd.ms-office.chartstyle+xml"/>
  <Override PartName="/ppt/slideLayouts/slideLayout234.xml" ContentType="application/vnd.openxmlformats-officedocument.presentationml.slideLayout+xml"/>
  <Override PartName="/ppt/slideLayouts/slideLayout165.xml" ContentType="application/vnd.openxmlformats-officedocument.presentationml.slideLayout+xml"/>
  <Override PartName="/ppt/slideLayouts/slideLayout56.xml" ContentType="application/vnd.openxmlformats-officedocument.presentationml.slideLayout+xml"/>
  <Override PartName="/ppt/slideLayouts/slideLayout149.xml" ContentType="application/vnd.openxmlformats-officedocument.presentationml.slideLayout+xml"/>
  <Override PartName="/ppt/slideLayouts/slideLayout240.xml" ContentType="application/vnd.openxmlformats-officedocument.presentationml.slideLayout+xml"/>
  <Override PartName="/ppt/slideMasters/slideMaster9.xml" ContentType="application/vnd.openxmlformats-officedocument.presentationml.slideMaster+xml"/>
  <Override PartName="/ppt/slideLayouts/slideLayout224.xml" ContentType="application/vnd.openxmlformats-officedocument.presentationml.slideLayout+xml"/>
  <Override PartName="/ppt/slideLayouts/slideLayout62.xml" ContentType="application/vnd.openxmlformats-officedocument.presentationml.slideLayout+xml"/>
  <Override PartName="/ppt/slideLayouts/slideLayout155.xml" ContentType="application/vnd.openxmlformats-officedocument.presentationml.slideLayout+xml"/>
  <Override PartName="/ppt/slides/slide28.xml" ContentType="application/vnd.openxmlformats-officedocument.presentationml.slide+xml"/>
  <Override PartName="/ppt/slideLayouts/slideLayout46.xml" ContentType="application/vnd.openxmlformats-officedocument.presentationml.slideLayout+xml"/>
  <Override PartName="/ppt/slideLayouts/slideLayout230.xml" ContentType="application/vnd.openxmlformats-officedocument.presentationml.slideLayout+xml"/>
  <Override PartName="/ppt/slideLayouts/slideLayout161.xml" ContentType="application/vnd.openxmlformats-officedocument.presentationml.slideLayout+xml"/>
  <Override PartName="/ppt/slideLayouts/slideLayout19.xml" ContentType="application/vnd.openxmlformats-officedocument.presentationml.slideLayout+xml"/>
  <Override PartName="/ppt/slideLayouts/slideLayout52.xml" ContentType="application/vnd.openxmlformats-officedocument.presentationml.slideLayout+xml"/>
  <Override PartName="/ppt/slides/slide18.xml" ContentType="application/vnd.openxmlformats-officedocument.presentationml.slide+xml"/>
  <Override PartName="/ppt/slideLayouts/slideLayout25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Masters/slideMaster5.xml" ContentType="application/vnd.openxmlformats-officedocument.presentationml.slideMaster+xml"/>
  <Override PartName="/ppt/slideLayouts/slideLayout118.xml" ContentType="application/vnd.openxmlformats-officedocument.presentationml.slideLayout+xml"/>
  <Override PartName="/ppt/slideLayouts/slideLayout220.xml" ContentType="application/vnd.openxmlformats-officedocument.presentationml.slideLayout+xml"/>
  <Override PartName="/ppt/slides/slide24.xml" ContentType="application/vnd.openxmlformats-officedocument.presentationml.slide+xml"/>
  <Override PartName="/ppt/slideLayouts/slideLayout151.xml" ContentType="application/vnd.openxmlformats-officedocument.presentationml.slideLayout+xml"/>
  <Override PartName="/ppt/diagrams/layout1.xml" ContentType="application/vnd.openxmlformats-officedocument.drawingml.diagramLayout+xml"/>
  <Override PartName="/ppt/slideLayouts/slideLayout42.xml" ContentType="application/vnd.openxmlformats-officedocument.presentationml.slideLayout+xml"/>
  <Override PartName="/ppt/slideLayouts/slideLayout248.xml" ContentType="application/vnd.openxmlformats-officedocument.presentationml.slideLayout+xml"/>
  <Override PartName="/ppt/slideLayouts/slideLayout86.xml" ContentType="application/vnd.openxmlformats-officedocument.presentationml.slideLayout+xml"/>
  <Override PartName="/ppt/slideLayouts/slideLayout179.xml" ContentType="application/vnd.openxmlformats-officedocument.presentationml.slideLayout+xml"/>
  <Override PartName="/ppt/notesSlides/notesSlide17.xml" ContentType="application/vnd.openxmlformats-officedocument.presentationml.notesSlide+xml"/>
  <Override PartName="/ppt/notesSlides/notesSlide8.xml" ContentType="application/vnd.openxmlformats-officedocument.presentationml.notesSlide+xml"/>
  <Override PartName="/ppt/slideLayouts/slideLayout124.xml" ContentType="application/vnd.openxmlformats-officedocument.presentationml.slideLayout+xml"/>
  <Override PartName="/ppt/slideLayouts/slideLayout15.xml" ContentType="application/vnd.openxmlformats-officedocument.presentationml.slideLayout+xml"/>
  <Override PartName="/ppt/slideLayouts/slideLayout108.xml" ContentType="application/vnd.openxmlformats-officedocument.presentationml.slideLayout+xml"/>
  <Override PartName="/ppt/slides/slide14.xml" ContentType="application/vnd.openxmlformats-officedocument.presentationml.slide+xml"/>
  <Override PartName="/ppt/slideLayouts/slideLayout254.xml" ContentType="application/vnd.openxmlformats-officedocument.presentationml.slideLayout+xml"/>
  <Override PartName="/ppt/theme/theme10.xml" ContentType="application/vnd.openxmlformats-officedocument.theme+xml"/>
  <Override PartName="/ppt/slideLayouts/slideLayout185.xml" ContentType="application/vnd.openxmlformats-officedocument.presentationml.slideLayout+xml"/>
  <Override PartName="/ppt/slideLayouts/slideLayout76.xml" ContentType="application/vnd.openxmlformats-officedocument.presentationml.slideLayout+xml"/>
  <Override PartName="/ppt/charts/colors7.xml" ContentType="application/vnd.ms-office.chartcolorstyle+xml"/>
  <Override PartName="/ppt/notesSlides/notesSlide23.xml" ContentType="application/vnd.openxmlformats-officedocument.presentationml.notesSlide+xml"/>
  <Override PartName="/ppt/slideLayouts/slideLayout8.xml" ContentType="application/vnd.openxmlformats-officedocument.presentationml.slideLayout+xml"/>
  <Override PartName="/ppt/theme/theme7.xml" ContentType="application/vnd.openxmlformats-officedocument.theme+xml"/>
  <Override PartName="/ppt/slideMasters/slideMaster1.xml" ContentType="application/vnd.openxmlformats-officedocument.presentationml.slideMaster+xml"/>
  <Override PartName="/ppt/slideLayouts/slideLayout114.xml" ContentType="application/vnd.openxmlformats-officedocument.presentationml.slideLayout+xml"/>
  <Override PartName="/ppt/slides/slide20.xml" ContentType="application/vnd.openxmlformats-officedocument.presentationml.slide+xml"/>
  <Override PartName="/ppt/slideLayouts/slideLayout260.xml" ContentType="application/vnd.openxmlformats-officedocument.presentationml.slideLayout+xml"/>
  <Override PartName="/ppt/charts/chart15.xml" ContentType="application/vnd.openxmlformats-officedocument.drawingml.chart+xml"/>
  <Override PartName="/ppt/slideLayouts/slideLayout244.xml" ContentType="application/vnd.openxmlformats-officedocument.presentationml.slideLayout+xml"/>
  <Default Extension="bin" ContentType="application/vnd.openxmlformats-officedocument.presentationml.printerSettings"/>
  <Override PartName="/ppt/slideLayouts/slideLayout82.xml" ContentType="application/vnd.openxmlformats-officedocument.presentationml.slideLayout+xml"/>
  <Override PartName="/ppt/slideLayouts/slideLayout175.xml" ContentType="application/vnd.openxmlformats-officedocument.presentationml.slideLayout+xml"/>
  <Override PartName="/ppt/diagrams/data1.xml" ContentType="application/vnd.openxmlformats-officedocument.drawingml.diagramData+xml"/>
  <Override PartName="/ppt/slideLayouts/slideLayout66.xml" ContentType="application/vnd.openxmlformats-officedocument.presentationml.slideLayout+xml"/>
  <Override PartName="/ppt/notesSlides/notesSlide13.xml" ContentType="application/vnd.openxmlformats-officedocument.presentationml.notesSlide+xml"/>
  <Override PartName="/ppt/slideLayouts/slideLayout120.xml" ContentType="application/vnd.openxmlformats-officedocument.presentationml.slideLayout+xml"/>
  <Override PartName="/ppt/slideLayouts/slideLayout11.xml" ContentType="application/vnd.openxmlformats-officedocument.presentationml.slideLayout+xml"/>
  <Override PartName="/ppt/slideLayouts/slideLayout217.xml" ContentType="application/vnd.openxmlformats-officedocument.presentationml.slideLayout+xml"/>
  <Override PartName="/ppt/slideLayouts/slideLayout104.xml" ContentType="application/vnd.openxmlformats-officedocument.presentationml.slideLayout+xml"/>
  <Override PartName="/ppt/slides/slide6.xml" ContentType="application/vnd.openxmlformats-officedocument.presentationml.slide+xml"/>
  <Override PartName="/ppt/slideLayouts/slideLayout250.xml" ContentType="application/vnd.openxmlformats-officedocument.presentationml.slideLayout+xml"/>
  <Override PartName="/ppt/slideLayouts/slideLayout148.xml" ContentType="application/vnd.openxmlformats-officedocument.presentationml.slideLayout+xml"/>
  <Override PartName="/ppt/slides/slide10.xml" ContentType="application/vnd.openxmlformats-officedocument.presentationml.slide+xml"/>
  <Override PartName="/ppt/slideLayouts/slideLayout181.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charts/colors3.xml" ContentType="application/vnd.ms-office.chartcolorstyle+xml"/>
  <Override PartName="/ppt/slideLayouts/slideLayout4.xml" ContentType="application/vnd.openxmlformats-officedocument.presentationml.slideLayout+xml"/>
  <Override PartName="/ppt/charts/chart7.xml" ContentType="application/vnd.openxmlformats-officedocument.drawingml.chart+xml"/>
  <Override PartName="/ppt/theme/theme3.xml" ContentType="application/vnd.openxmlformats-officedocument.theme+xml"/>
  <Override PartName="/ppt/slideLayouts/slideLayout110.xml" ContentType="application/vnd.openxmlformats-officedocument.presentationml.slideLayout+xml"/>
  <Override PartName="/ppt/charts/chart11.xml" ContentType="application/vnd.openxmlformats-officedocument.drawingml.chart+xml"/>
  <Override PartName="/ppt/slideLayouts/slideLayout207.xml" ContentType="application/vnd.openxmlformats-officedocument.presentationml.slideLayout+xml"/>
  <Override PartName="/ppt/slideLayouts/slideLayout138.xml" ContentType="application/vnd.openxmlformats-officedocument.presentationml.slideLayout+xml"/>
  <Override PartName="/ppt/slideLayouts/slideLayout171.xml" ContentType="application/vnd.openxmlformats-officedocument.presentationml.slideLayout+xml"/>
  <Override PartName="/ppt/slideLayouts/slideLayout29.xml" ContentType="application/vnd.openxmlformats-officedocument.presentationml.slideLayout+xml"/>
  <Override PartName="/ppt/charts/style2.xml" ContentType="application/vnd.ms-office.chartstyle+xml"/>
  <Override PartName="/ppt/slideLayouts/slideLayout199.xml" ContentType="application/vnd.openxmlformats-officedocument.presentationml.slideLayout+xml"/>
  <Override PartName="/ppt/slides/slide2.xml" ContentType="application/vnd.openxmlformats-officedocument.presentationml.slide+xml"/>
  <Override PartName="/ppt/slideLayouts/slideLayout213.xml" ContentType="application/vnd.openxmlformats-officedocument.presentationml.slideLayout+xml"/>
  <Override PartName="/ppt/slideLayouts/slideLayout100.xml" ContentType="application/vnd.openxmlformats-officedocument.presentationml.slideLayout+xml"/>
  <Override PartName="/ppt/slideLayouts/slideLayout144.xml" ContentType="application/vnd.openxmlformats-officedocument.presentationml.slideLayout+xml"/>
  <Override PartName="/ppt/slideLayouts/slideLayout35.xml" ContentType="application/vnd.openxmlformats-officedocument.presentationml.slideLayout+xml"/>
  <Override PartName="/ppt/slideLayouts/slideLayout128.xml" ContentType="application/vnd.openxmlformats-officedocument.presentationml.slideLayout+xml"/>
  <Override PartName="/ppt/slides/slide34.xml" ContentType="application/vnd.openxmlformats-officedocument.presentationml.slide+xml"/>
  <Override PartName="/ppt/charts/chart3.xml" ContentType="application/vnd.openxmlformats-officedocument.drawingml.chart+xml"/>
  <Override PartName="/ppt/slideLayouts/slideLayout96.xml" ContentType="application/vnd.openxmlformats-officedocument.presentationml.slideLayout+xml"/>
  <Override PartName="/ppt/slideLayouts/slideLayout203.xml" ContentType="application/vnd.openxmlformats-officedocument.presentationml.slideLayout+xml"/>
  <Override PartName="/ppt/slideLayouts/slideLayout134.xml" ContentType="application/vnd.openxmlformats-officedocument.presentationml.slideLayout+xml"/>
  <Override PartName="/ppt/slideLayouts/slideLayout25.xml" ContentType="application/vnd.openxmlformats-officedocument.presentationml.slideLayout+xml"/>
  <Override PartName="/ppt/notesSlides/notesSlide7.xml" ContentType="application/vnd.openxmlformats-officedocument.presentationml.notesSlide+xml"/>
  <Default Extension="jpeg" ContentType="image/jpeg"/>
  <Override PartName="/ppt/slideLayouts/slideLayout195.xml" ContentType="application/vnd.openxmlformats-officedocument.presentationml.slideLayout+xml"/>
  <Override PartName="/ppt/slideLayouts/slideLayout140.xml" ContentType="application/vnd.openxmlformats-officedocument.presentationml.slideLayout+xml"/>
  <Override PartName="/ppt/slideMasters/slideMaster12.xml" ContentType="application/vnd.openxmlformats-officedocument.presentationml.slideMaster+xml"/>
  <Override PartName="/ppt/slideLayouts/slideLayout31.xml" ContentType="application/vnd.openxmlformats-officedocument.presentationml.slideLayout+xml"/>
  <Override PartName="/ppt/slideLayouts/slideLayout237.xml" ContentType="application/vnd.openxmlformats-officedocument.presentationml.slideLayout+xml"/>
  <Override PartName="/ppt/slides/slide30.xml" ContentType="application/vnd.openxmlformats-officedocument.presentationml.slide+xml"/>
  <Override PartName="/ppt/slideLayouts/slideLayout168.xml" ContentType="application/vnd.openxmlformats-officedocument.presentationml.slideLayout+xml"/>
  <Override PartName="/ppt/slideLayouts/slideLayout59.xml" ContentType="application/vnd.openxmlformats-officedocument.presentationml.slideLayout+xml"/>
  <Override PartName="/ppt/drawings/drawing2.xml" ContentType="application/vnd.openxmlformats-officedocument.drawingml.chartshapes+xml"/>
  <Override PartName="/ppt/slideLayouts/slideLayout92.xml" ContentType="application/vnd.openxmlformats-officedocument.presentationml.slideLayout+xml"/>
  <Override PartName="/ppt/diagrams/colors1.xml" ContentType="application/vnd.openxmlformats-officedocument.drawingml.diagramColors+xml"/>
  <Override PartName="/ppt/slideLayouts/slideLayout130.xml" ContentType="application/vnd.openxmlformats-officedocument.presentationml.slideLayout+xml"/>
  <Override PartName="/ppt/slideLayouts/slideLayout21.xml" ContentType="application/vnd.openxmlformats-officedocument.presentationml.slideLayout+xml"/>
  <Override PartName="/ppt/slideLayouts/slideLayout227.xml" ContentType="application/vnd.openxmlformats-officedocument.presentationml.slideLayout+xml"/>
  <Override PartName="/ppt/slideLayouts/slideLayout158.xml" ContentType="application/vnd.openxmlformats-officedocument.presentationml.slideLayout+xml"/>
  <Override PartName="/ppt/notesSlides/notesSlide3.xml" ContentType="application/vnd.openxmlformats-officedocument.presentationml.notesSlide+xml"/>
  <Override PartName="/ppt/slideLayouts/slideLayout191.xml" ContentType="application/vnd.openxmlformats-officedocument.presentationml.slideLayout+xml"/>
  <Override PartName="/ppt/slideLayouts/slideLayout49.xml" ContentType="application/vnd.openxmlformats-officedocument.presentationml.slideLayout+xml"/>
  <Override PartName="/ppt/charts/style6.xml" ContentType="application/vnd.ms-office.chartstyle+xml"/>
  <Override PartName="/ppt/slideLayouts/slideLayout233.xml" ContentType="application/vnd.openxmlformats-officedocument.presentationml.slideLayout+xml"/>
  <Override PartName="/ppt/slideLayouts/slideLayout164.xml" ContentType="application/vnd.openxmlformats-officedocument.presentationml.slideLayout+xml"/>
  <Override PartName="/ppt/slideLayouts/slideLayout55.xml" ContentType="application/vnd.openxmlformats-officedocument.presentationml.slideLayout+xml"/>
  <Override PartName="/ppt/slideMasters/slideMaster8.xml" ContentType="application/vnd.openxmlformats-officedocument.presentationml.slideMaster+xml"/>
  <Override PartName="/ppt/slideLayouts/slideLayout223.xml" ContentType="application/vnd.openxmlformats-officedocument.presentationml.slideLayout+xml"/>
  <Override PartName="/ppt/slideLayouts/slideLayout61.xml" ContentType="application/vnd.openxmlformats-officedocument.presentationml.slideLayout+xml"/>
  <Override PartName="/ppt/slides/slide27.xml" ContentType="application/vnd.openxmlformats-officedocument.presentationml.slide+xml"/>
  <Override PartName="/ppt/slideLayouts/slideLayout154.xml" ContentType="application/vnd.openxmlformats-officedocument.presentationml.slideLayout+xml"/>
  <Override PartName="/ppt/slideLayouts/slideLayout45.xml" ContentType="application/vnd.openxmlformats-officedocument.presentationml.slideLayout+xml"/>
  <Override PartName="/ppt/slideLayouts/slideLayout160.xml" ContentType="application/vnd.openxmlformats-officedocument.presentationml.slideLayout+xml"/>
  <Override PartName="/ppt/slideLayouts/slideLayout18.xml" ContentType="application/vnd.openxmlformats-officedocument.presentationml.slideLayout+xml"/>
  <Override PartName="/ppt/slideLayouts/slideLayout51.xml" ContentType="application/vnd.openxmlformats-officedocument.presentationml.slideLayout+xml"/>
  <Override PartName="/ppt/slides/slide17.xml" ContentType="application/vnd.openxmlformats-officedocument.presentationml.slide+xml"/>
  <Override PartName="/ppt/slideLayouts/slideLayout257.xml" ContentType="application/vnd.openxmlformats-officedocument.presentationml.slideLayout+xml"/>
  <Override PartName="/ppt/theme/theme13.xml" ContentType="application/vnd.openxmlformats-officedocument.theme+xml"/>
  <Override PartName="/ppt/slideLayouts/slideLayout188.xml" ContentType="application/vnd.openxmlformats-officedocument.presentationml.slideLayout+xml"/>
  <Override PartName="/ppt/slideLayouts/slideLayout79.xml" ContentType="application/vnd.openxmlformats-officedocument.presentationml.slideLayout+xml"/>
  <Override PartName="/ppt/slideMasters/slideMaster4.xml" ContentType="application/vnd.openxmlformats-officedocument.presentationml.slideMaster+xml"/>
  <Override PartName="/ppt/slideLayouts/slideLayout117.xml" ContentType="application/vnd.openxmlformats-officedocument.presentationml.slideLayout+xml"/>
  <Override PartName="/ppt/slides/slide23.xml" ContentType="application/vnd.openxmlformats-officedocument.presentationml.slide+xml"/>
  <Override PartName="/ppt/slideLayouts/slideLayout263.xml" ContentType="application/vnd.openxmlformats-officedocument.presentationml.slideLayout+xml"/>
  <Override PartName="/ppt/slideLayouts/slideLayout150.xml" ContentType="application/vnd.openxmlformats-officedocument.presentationml.slideLayout+xml"/>
  <Override PartName="/ppt/slideLayouts/slideLayout41.xml" ContentType="application/vnd.openxmlformats-officedocument.presentationml.slideLayout+xml"/>
  <Override PartName="/ppt/slideLayouts/slideLayout247.xml" ContentType="application/vnd.openxmlformats-officedocument.presentationml.slideLayout+xml"/>
  <Override PartName="/ppt/slideLayouts/slideLayout85.xml" ContentType="application/vnd.openxmlformats-officedocument.presentationml.slideLayout+xml"/>
  <Override PartName="/ppt/slideLayouts/slideLayout178.xml" ContentType="application/vnd.openxmlformats-officedocument.presentationml.slideLayout+xml"/>
  <Override PartName="/ppt/slideLayouts/slideLayout69.xml" ContentType="application/vnd.openxmlformats-officedocument.presentationml.slideLayout+xml"/>
  <Override PartName="/ppt/presProps.xml" ContentType="application/vnd.openxmlformats-officedocument.presentationml.presProps+xml"/>
  <Override PartName="/ppt/notesSlides/notesSlide16.xml" ContentType="application/vnd.openxmlformats-officedocument.presentationml.notesSlide+xml"/>
  <Override PartName="/ppt/slideLayouts/slideLayout123.xml" ContentType="application/vnd.openxmlformats-officedocument.presentationml.slideLayout+xml"/>
  <Override PartName="/ppt/slides/slide9.xml" ContentType="application/vnd.openxmlformats-officedocument.presentationml.slide+xml"/>
  <Override PartName="/ppt/slideLayouts/slideLayout14.xml" ContentType="application/vnd.openxmlformats-officedocument.presentationml.slideLayout+xml"/>
  <Override PartName="/ppt/slideLayouts/slideLayout107.xml" ContentType="application/vnd.openxmlformats-officedocument.presentationml.slideLayout+xml"/>
  <Override PartName="/ppt/slides/slide13.xml" ContentType="application/vnd.openxmlformats-officedocument.presentationml.slide+xml"/>
  <Override PartName="/ppt/slideLayouts/slideLayout253.xml" ContentType="application/vnd.openxmlformats-officedocument.presentationml.slideLayout+xml"/>
  <Default Extension="rels" ContentType="application/vnd.openxmlformats-package.relationships+xml"/>
  <Override PartName="/ppt/slideLayouts/slideLayout184.xml" ContentType="application/vnd.openxmlformats-officedocument.presentationml.slideLayout+xml"/>
  <Override PartName="/ppt/slideLayouts/slideLayout75.xml" ContentType="application/vnd.openxmlformats-officedocument.presentationml.slideLayout+xml"/>
  <Override PartName="/ppt/charts/colors6.xml" ContentType="application/vnd.ms-office.chartcolorstyle+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theme/theme6.xml" ContentType="application/vnd.openxmlformats-officedocument.theme+xml"/>
  <Override PartName="/ppt/slideLayouts/slideLayout113.xml" ContentType="application/vnd.openxmlformats-officedocument.presentationml.slideLayout+xml"/>
  <Override PartName="/ppt/charts/chart14.xml" ContentType="application/vnd.openxmlformats-officedocument.drawingml.chart+xml"/>
  <Override PartName="/ppt/slideLayouts/slideLayout243.xml" ContentType="application/vnd.openxmlformats-officedocument.presentationml.slideLayout+xml"/>
  <Override PartName="/ppt/slideLayouts/slideLayout81.xml" ContentType="application/vnd.openxmlformats-officedocument.presentationml.slideLayout+xml"/>
  <Override PartName="/ppt/slideLayouts/slideLayout174.xml" ContentType="application/vnd.openxmlformats-officedocument.presentationml.slideLayout+xml"/>
  <Override PartName="/ppt/slideLayouts/slideLayout65.xml" ContentType="application/vnd.openxmlformats-officedocument.presentationml.slideLayout+xml"/>
  <Override PartName="/ppt/notesSlides/notesSlide12.xml" ContentType="application/vnd.openxmlformats-officedocument.presentationml.notesSlide+xml"/>
  <Override PartName="/ppt/slides/slide5.xml" ContentType="application/vnd.openxmlformats-officedocument.presentationml.slide+xml"/>
  <Override PartName="/ppt/slideLayouts/slideLayout103.xml" ContentType="application/vnd.openxmlformats-officedocument.presentationml.slideLayout+xml"/>
  <Override PartName="/ppt/slideLayouts/slideLayout10.xml" ContentType="application/vnd.openxmlformats-officedocument.presentationml.slideLayout+xml"/>
  <Override PartName="/ppt/slideLayouts/slideLayout216.xml" ContentType="application/vnd.openxmlformats-officedocument.presentationml.slideLayout+xml"/>
  <Override PartName="/ppt/slideLayouts/slideLayout147.xml" ContentType="application/vnd.openxmlformats-officedocument.presentationml.slideLayout+xml"/>
  <Override PartName="/ppt/slideLayouts/slideLayout180.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charts/colors2.xml" ContentType="application/vnd.ms-office.chartcolorstyle+xml"/>
  <Override PartName="/ppt/slideLayouts/slideLayout3.xml" ContentType="application/vnd.openxmlformats-officedocument.presentationml.slideLayout+xml"/>
  <Override PartName="/ppt/charts/chart6.xml" ContentType="application/vnd.openxmlformats-officedocument.drawingml.chart+xml"/>
  <Override PartName="/ppt/theme/theme2.xml" ContentType="application/vnd.openxmlformats-officedocument.theme+xml"/>
  <Override PartName="/ppt/slideLayouts/slideLayout99.xml" ContentType="application/vnd.openxmlformats-officedocument.presentationml.slideLayout+xml"/>
  <Override PartName="/ppt/charts/chart10.xml" ContentType="application/vnd.openxmlformats-officedocument.drawingml.chart+xml"/>
  <Override PartName="/ppt/slideLayouts/slideLayout206.xml" ContentType="application/vnd.openxmlformats-officedocument.presentationml.slideLayout+xml"/>
  <Override PartName="/ppt/slideLayouts/slideLayout137.xml" ContentType="application/vnd.openxmlformats-officedocument.presentationml.slideLayout+xml"/>
  <Override PartName="/ppt/slideLayouts/slideLayout170.xml" ContentType="application/vnd.openxmlformats-officedocument.presentationml.slideLayout+xml"/>
  <Override PartName="/ppt/slideLayouts/slideLayout28.xml" ContentType="application/vnd.openxmlformats-officedocument.presentationml.slideLayout+xml"/>
  <Override PartName="/ppt/charts/style1.xml" ContentType="application/vnd.ms-office.chartstyle+xml"/>
  <Override PartName="/ppt/slideLayouts/slideLayout198.xml" ContentType="application/vnd.openxmlformats-officedocument.presentationml.slideLayout+xml"/>
  <Override PartName="/ppt/slideLayouts/slideLayout89.xml" ContentType="application/vnd.openxmlformats-officedocument.presentationml.slideLayout+xml"/>
  <Override PartName="/ppt/slides/slide1.xml" ContentType="application/vnd.openxmlformats-officedocument.presentationml.slide+xml"/>
  <Override PartName="/ppt/slideLayouts/slideLayout212.xml" ContentType="application/vnd.openxmlformats-officedocument.presentationml.slideLayout+xml"/>
  <Override PartName="/ppt/slideLayouts/slideLayout143.xml" ContentType="application/vnd.openxmlformats-officedocument.presentationml.slideLayout+xml"/>
  <Override PartName="/ppt/slideLayouts/slideLayout34.xml" ContentType="application/vnd.openxmlformats-officedocument.presentationml.slideLayout+xml"/>
  <Override PartName="/ppt/slideLayouts/slideLayout127.xml" ContentType="application/vnd.openxmlformats-officedocument.presentationml.slideLayout+xml"/>
  <Override PartName="/ppt/slides/slide33.xml" ContentType="application/vnd.openxmlformats-officedocument.presentationml.slide+xml"/>
  <Override PartName="/ppt/charts/chart2.xml" ContentType="application/vnd.openxmlformats-officedocument.drawingml.chart+xml"/>
  <Override PartName="/ppt/drawings/drawing5.xml" ContentType="application/vnd.openxmlformats-officedocument.drawingml.chartshapes+xml"/>
  <Override PartName="/ppt/slideLayouts/slideLayout95.xml" ContentType="application/vnd.openxmlformats-officedocument.presentationml.slideLayout+xml"/>
  <Override PartName="/ppt/slideLayouts/slideLayout202.xml" ContentType="application/vnd.openxmlformats-officedocument.presentationml.slideLayout+xml"/>
  <Override PartName="/ppt/slideLayouts/slideLayout133.xml" ContentType="application/vnd.openxmlformats-officedocument.presentationml.slideLayout+xml"/>
  <Override PartName="/ppt/slideLayouts/slideLayout24.xml" ContentType="application/vnd.openxmlformats-officedocument.presentationml.slideLayout+xml"/>
  <Override PartName="/ppt/notesSlides/notesSlide6.xml" ContentType="application/vnd.openxmlformats-officedocument.presentationml.notesSlide+xml"/>
  <Override PartName="/ppt/slideLayouts/slideLayout194.xml" ContentType="application/vnd.openxmlformats-officedocument.presentationml.slideLayout+xml"/>
  <Override PartName="/ppt/slideMasters/slideMaster11.xml" ContentType="application/vnd.openxmlformats-officedocument.presentationml.slideMaster+xml"/>
  <Override PartName="/ppt/slideLayouts/slideLayout30.xml" ContentType="application/vnd.openxmlformats-officedocument.presentationml.slideLayout+xml"/>
  <Override PartName="/ppt/slideLayouts/slideLayout236.xml" ContentType="application/vnd.openxmlformats-officedocument.presentationml.slideLayout+xml"/>
  <Override PartName="/ppt/tableStyles.xml" ContentType="application/vnd.openxmlformats-officedocument.presentationml.tableStyles+xml"/>
  <Override PartName="/ppt/slideLayouts/slideLayout167.xml" ContentType="application/vnd.openxmlformats-officedocument.presentationml.slideLayout+xml"/>
  <Override PartName="/ppt/slideLayouts/slideLayout58.xml" ContentType="application/vnd.openxmlformats-officedocument.presentationml.slideLayout+xml"/>
  <Override PartName="/ppt/drawings/drawing1.xml" ContentType="application/vnd.openxmlformats-officedocument.drawingml.chartshapes+xml"/>
  <Override PartName="/ppt/slideLayouts/slideLayout91.xml" ContentType="application/vnd.openxmlformats-officedocument.presentationml.slideLayout+xml"/>
  <Override PartName="/ppt/slideLayouts/slideLayout242.xml" ContentType="application/vnd.openxmlformats-officedocument.presentationml.slideLayout+xml"/>
  <Override PartName="/ppt/slideLayouts/slideLayout20.xml" ContentType="application/vnd.openxmlformats-officedocument.presentationml.slideLayout+xml"/>
  <Override PartName="/ppt/slideLayouts/slideLayout226.xml" ContentType="application/vnd.openxmlformats-officedocument.presentationml.slideLayout+xml"/>
  <Override PartName="/ppt/slideLayouts/slideLayout64.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90.xml" ContentType="application/vnd.openxmlformats-officedocument.presentationml.slideLayout+xml"/>
  <Override PartName="/ppt/slideLayouts/slideLayout48.xml" ContentType="application/vnd.openxmlformats-officedocument.presentationml.slideLayout+xml"/>
  <Override PartName="/ppt/viewProps.xml" ContentType="application/vnd.openxmlformats-officedocument.presentationml.viewProps+xml"/>
  <Override PartName="/ppt/charts/style5.xml" ContentType="application/vnd.ms-office.chartstyle+xml"/>
  <Override PartName="/ppt/slideLayouts/slideLayout232.xml" ContentType="application/vnd.openxmlformats-officedocument.presentationml.slideLayout+xml"/>
  <Override PartName="/ppt/slideLayouts/slideLayout163.xml" ContentType="application/vnd.openxmlformats-officedocument.presentationml.slideLayout+xml"/>
  <Override PartName="/ppt/slideLayouts/slideLayout54.xml" ContentType="application/vnd.openxmlformats-officedocument.presentationml.slideLayout+xml"/>
  <Override PartName="/ppt/slideMasters/slideMaster7.xml" ContentType="application/vnd.openxmlformats-officedocument.presentationml.slideMaster+xml"/>
  <Override PartName="/ppt/slideLayouts/slideLayout222.xml" ContentType="application/vnd.openxmlformats-officedocument.presentationml.slideLayout+xml"/>
  <Override PartName="/ppt/slideLayouts/slideLayout60.xml" ContentType="application/vnd.openxmlformats-officedocument.presentationml.slideLayout+xml"/>
  <Override PartName="/ppt/slideLayouts/slideLayout153.xml" ContentType="application/vnd.openxmlformats-officedocument.presentationml.slideLayout+xml"/>
  <Override PartName="/ppt/slides/slide26.xml" ContentType="application/vnd.openxmlformats-officedocument.presentationml.slide+xml"/>
  <Override PartName="/ppt/slideLayouts/slideLayout44.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notesSlides/notesSlide19.xml" ContentType="application/vnd.openxmlformats-officedocument.presentationml.notesSlide+xml"/>
  <Override PartName="/ppt/slideLayouts/slideLayout17.xml" ContentType="application/vnd.openxmlformats-officedocument.presentationml.slideLayout+xml"/>
  <Override PartName="/ppt/slideLayouts/slideLayout50.xml" ContentType="application/vnd.openxmlformats-officedocument.presentationml.slideLayout+xml"/>
  <Override PartName="/ppt/slideLayouts/slideLayout256.xml" ContentType="application/vnd.openxmlformats-officedocument.presentationml.slideLayout+xml"/>
  <Override PartName="/ppt/slides/slide16.xml" ContentType="application/vnd.openxmlformats-officedocument.presentationml.slide+xml"/>
  <Override PartName="/ppt/theme/theme12.xml" ContentType="application/vnd.openxmlformats-officedocument.theme+xml"/>
  <Override PartName="/ppt/slideLayouts/slideLayout18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slideMasters/slideMaster3.xml" ContentType="application/vnd.openxmlformats-officedocument.presentationml.slideMaster+xml"/>
  <Override PartName="/ppt/slideLayouts/slideLayout116.xml" ContentType="application/vnd.openxmlformats-officedocument.presentationml.slideLayout+xml"/>
  <Override PartName="/ppt/slides/slide22.xml" ContentType="application/vnd.openxmlformats-officedocument.presentationml.slide+xml"/>
  <Override PartName="/ppt/slideLayouts/slideLayout262.xml" ContentType="application/vnd.openxmlformats-officedocument.presentationml.slideLayout+xml"/>
  <Override PartName="/ppt/charts/chart17.xml" ContentType="application/vnd.openxmlformats-officedocument.drawingml.chart+xml"/>
  <Override PartName="/ppt/slideLayouts/slideLayout40.xml" ContentType="application/vnd.openxmlformats-officedocument.presentationml.slideLayout+xml"/>
  <Override PartName="/ppt/slideLayouts/slideLayout246.xml" ContentType="application/vnd.openxmlformats-officedocument.presentationml.slideLayout+xml"/>
  <Override PartName="/ppt/slideLayouts/slideLayout84.xml" ContentType="application/vnd.openxmlformats-officedocument.presentationml.slideLayout+xml"/>
  <Override PartName="/ppt/slideLayouts/slideLayout177.xml" ContentType="application/vnd.openxmlformats-officedocument.presentationml.slideLayout+xml"/>
  <Override PartName="/ppt/slideLayouts/slideLayout68.xml" ContentType="application/vnd.openxmlformats-officedocument.presentationml.slideLayout+xml"/>
  <Override PartName="/ppt/notesSlides/notesSlide15.xml" ContentType="application/vnd.openxmlformats-officedocument.presentationml.notesSlide+xml"/>
  <Override PartName="/ppt/slideLayouts/slideLayout122.xml" ContentType="application/vnd.openxmlformats-officedocument.presentationml.slideLayout+xml"/>
  <Override PartName="/ppt/slideLayouts/slideLayout13.xml" ContentType="application/vnd.openxmlformats-officedocument.presentationml.slideLayout+xml"/>
  <Override PartName="/ppt/slideLayouts/slideLayout219.xml" ContentType="application/vnd.openxmlformats-officedocument.presentationml.slideLayout+xml"/>
  <Override PartName="/ppt/slideLayouts/slideLayout106.xml" ContentType="application/vnd.openxmlformats-officedocument.presentationml.slideLayout+xml"/>
  <Override PartName="/ppt/diagrams/quickStyle1.xml" ContentType="application/vnd.openxmlformats-officedocument.drawingml.diagramStyle+xml"/>
  <Override PartName="/ppt/slideLayouts/slideLayout252.xml" ContentType="application/vnd.openxmlformats-officedocument.presentationml.slideLayout+xml"/>
  <Override PartName="/ppt/slides/slide8.xml" ContentType="application/vnd.openxmlformats-officedocument.presentationml.slide+xml"/>
  <Override PartName="/ppt/slides/slide12.xml" ContentType="application/vnd.openxmlformats-officedocument.presentationml.slide+xml"/>
  <Override PartName="/ppt/slideLayouts/slideLayout183.xml" ContentType="application/vnd.openxmlformats-officedocument.presentationml.slideLayout+xml"/>
  <Override PartName="/ppt/slideLayouts/slideLayout74.xml" ContentType="application/vnd.openxmlformats-officedocument.presentationml.slideLayout+xml"/>
  <Override PartName="/ppt/charts/colors5.xml" ContentType="application/vnd.ms-office.chartcolorstyle+xml"/>
  <Override PartName="/ppt/notesSlides/notesSlide21.xml" ContentType="application/vnd.openxmlformats-officedocument.presentationml.notesSlide+xml"/>
  <Override PartName="/ppt/slideLayouts/slideLayout6.xml" ContentType="application/vnd.openxmlformats-officedocument.presentationml.slideLayout+xml"/>
  <Override PartName="/ppt/charts/chart9.xml" ContentType="application/vnd.openxmlformats-officedocument.drawingml.chart+xml"/>
  <Override PartName="/ppt/theme/theme5.xml" ContentType="application/vnd.openxmlformats-officedocument.theme+xml"/>
  <Override PartName="/ppt/slideLayouts/slideLayout112.xml" ContentType="application/vnd.openxmlformats-officedocument.presentationml.slideLayout+xml"/>
  <Override PartName="/ppt/charts/chart13.xml" ContentType="application/vnd.openxmlformats-officedocument.drawingml.chart+xml"/>
  <Override PartName="/ppt/slideLayouts/slideLayout209.xml" ContentType="application/vnd.openxmlformats-officedocument.presentationml.slideLayout+xml"/>
  <Default Extension="emf" ContentType="image/x-emf"/>
  <Override PartName="/ppt/slideLayouts/slideLayout80.xml" ContentType="application/vnd.openxmlformats-officedocument.presentationml.slideLayout+xml"/>
  <Override PartName="/ppt/slideLayouts/slideLayout173.xml" ContentType="application/vnd.openxmlformats-officedocument.presentationml.slideLayout+xml"/>
  <Override PartName="/ppt/notesSlides/notesSlide11.xml" ContentType="application/vnd.openxmlformats-officedocument.presentationml.notesSlide+xml"/>
  <Override PartName="/ppt/charts/style4.xml" ContentType="application/vnd.ms-office.chartstyle+xml"/>
  <Override PartName="/ppt/slides/slide4.xml" ContentType="application/vnd.openxmlformats-officedocument.presentationml.slide+xml"/>
  <Override PartName="/ppt/slideLayouts/slideLayout215.xml" ContentType="application/vnd.openxmlformats-officedocument.presentationml.slideLayout+xml"/>
  <Override PartName="/ppt/slideLayouts/slideLayout102.xml" ContentType="application/vnd.openxmlformats-officedocument.presentationml.slideLayout+xml"/>
  <Override PartName="/ppt/slideLayouts/slideLayout146.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charts/colors1.xml" ContentType="application/vnd.ms-office.chartcolorstyle+xml"/>
  <Override PartName="/ppt/slideLayouts/slideLayout2.xml" ContentType="application/vnd.openxmlformats-officedocument.presentationml.slideLayout+xml"/>
  <Override PartName="/ppt/charts/chart5.xml" ContentType="application/vnd.openxmlformats-officedocument.drawingml.chart+xml"/>
  <Override PartName="/ppt/theme/theme1.xml" ContentType="application/vnd.openxmlformats-officedocument.theme+xml"/>
  <Override PartName="/ppt/slideLayouts/slideLayout98.xml" ContentType="application/vnd.openxmlformats-officedocument.presentationml.slideLayout+xml"/>
  <Override PartName="/ppt/slideLayouts/slideLayout205.xml" ContentType="application/vnd.openxmlformats-officedocument.presentationml.slideLayout+xml"/>
  <Override PartName="/ppt/slideLayouts/slideLayout136.xml" ContentType="application/vnd.openxmlformats-officedocument.presentationml.slideLayout+xml"/>
  <Override PartName="/ppt/slideLayouts/slideLayout27.xml" ContentType="application/vnd.openxmlformats-officedocument.presentationml.slideLayout+xml"/>
  <Override PartName="/ppt/slideLayouts/slideLayout197.xml" ContentType="application/vnd.openxmlformats-officedocument.presentationml.slideLayout+xml"/>
  <Override PartName="/ppt/slideLayouts/slideLayout211.xml" ContentType="application/vnd.openxmlformats-officedocument.presentationml.slideLayout+xml"/>
  <Override PartName="/ppt/slideLayouts/slideLayout142.xml" ContentType="application/vnd.openxmlformats-officedocument.presentationml.slideLayout+xml"/>
  <Override PartName="/ppt/slideLayouts/slideLayout33.xml" ContentType="application/vnd.openxmlformats-officedocument.presentationml.slideLayout+xml"/>
  <Override PartName="/ppt/slideLayouts/slideLayout239.xml" ContentType="application/vnd.openxmlformats-officedocument.presentationml.slideLayout+xml"/>
  <Override PartName="/ppt/slideLayouts/slideLayout126.xml" ContentType="application/vnd.openxmlformats-officedocument.presentationml.slideLayout+xml"/>
  <Override PartName="/ppt/slides/slide32.xml" ContentType="application/vnd.openxmlformats-officedocument.presentationml.slide+xml"/>
  <Override PartName="/ppt/charts/chart1.xml" ContentType="application/vnd.openxmlformats-officedocument.drawingml.chart+xml"/>
  <Override PartName="/ppt/drawings/drawing4.xml" ContentType="application/vnd.openxmlformats-officedocument.drawingml.chartshapes+xml"/>
  <Override PartName="/ppt/slideLayouts/slideLayout94.xml" ContentType="application/vnd.openxmlformats-officedocument.presentationml.slideLayout+xml"/>
  <Override PartName="/ppt/slideLayouts/slideLayout201.xml" ContentType="application/vnd.openxmlformats-officedocument.presentationml.slideLayout+xml"/>
  <Override PartName="/ppt/slideLayouts/slideLayout132.xml" ContentType="application/vnd.openxmlformats-officedocument.presentationml.slideLayout+xml"/>
  <Override PartName="/ppt/slideLayouts/slideLayout23.xml" ContentType="application/vnd.openxmlformats-officedocument.presentationml.slideLayout+xml"/>
  <Override PartName="/ppt/slideLayouts/slideLayout229.xml" ContentType="application/vnd.openxmlformats-officedocument.presentationml.slideLayout+xml"/>
  <Override PartName="/ppt/notesSlides/notesSlide5.xml" ContentType="application/vnd.openxmlformats-officedocument.presentationml.notesSlide+xml"/>
  <Override PartName="/ppt/slideLayouts/slideLayout193.xml" ContentType="application/vnd.openxmlformats-officedocument.presentationml.slideLayout+xml"/>
  <Default Extension="wdp" ContentType="image/vnd.ms-photo"/>
  <Default Extension="xlsx" ContentType="application/vnd.openxmlformats-officedocument.spreadsheetml.sheet"/>
  <Override PartName="/ppt/slideMasters/slideMaster10.xml" ContentType="application/vnd.openxmlformats-officedocument.presentationml.slideMaster+xml"/>
  <Override PartName="/ppt/slideLayouts/slideLayout235.xml" ContentType="application/vnd.openxmlformats-officedocument.presentationml.slideLayout+xml"/>
  <Override PartName="/ppt/diagrams/drawing1.xml" ContentType="application/vnd.ms-office.drawingml.diagramDrawing+xml"/>
  <Override PartName="/ppt/slideLayouts/slideLayout166.xml" ContentType="application/vnd.openxmlformats-officedocument.presentationml.slideLayout+xml"/>
  <Override PartName="/ppt/slideLayouts/slideLayout57.xml" ContentType="application/vnd.openxmlformats-officedocument.presentationml.slideLayout+xml"/>
  <Override PartName="/ppt/slideLayouts/slideLayout90.xml" ContentType="application/vnd.openxmlformats-officedocument.presentationml.slideLayout+xml"/>
  <Override PartName="/ppt/slideLayouts/slideLayout241.xml" ContentType="application/vnd.openxmlformats-officedocument.presentationml.slideLayout+xml"/>
  <Override PartName="/ppt/slideLayouts/slideLayout225.xml" ContentType="application/vnd.openxmlformats-officedocument.presentationml.slideLayout+xml"/>
  <Override PartName="/ppt/slideLayouts/slideLayout63.xml" ContentType="application/vnd.openxmlformats-officedocument.presentationml.slideLayout+xml"/>
  <Override PartName="/ppt/slides/slide29.xml" ContentType="application/vnd.openxmlformats-officedocument.presentationml.slide+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notesSlides/notesSlide10.xml" ContentType="application/vnd.openxmlformats-officedocument.presentationml.notesSlide+xml"/>
  <Override PartName="/ppt/slideLayouts/slideLayout47.xml" ContentType="application/vnd.openxmlformats-officedocument.presentationml.slideLayout+xml"/>
  <Override PartName="/ppt/slideLayouts/slideLayout231.xml" ContentType="application/vnd.openxmlformats-officedocument.presentationml.slideLayout+xml"/>
  <Override PartName="/ppt/slideLayouts/slideLayout162.xml" ContentType="application/vnd.openxmlformats-officedocument.presentationml.slideLayout+xml"/>
  <Override PartName="/ppt/presentation.xml" ContentType="application/vnd.openxmlformats-officedocument.presentationml.presentation.main+xml"/>
  <Override PartName="/ppt/slideLayouts/slideLayout53.xml" ContentType="application/vnd.openxmlformats-officedocument.presentationml.slideLayout+xml"/>
  <Override PartName="/ppt/slides/slide19.xml" ContentType="application/vnd.openxmlformats-officedocument.presentationml.slide+xml"/>
  <Override PartName="/ppt/slideLayouts/slideLayout259.xml" ContentType="application/vnd.openxmlformats-officedocument.presentationml.slideLayout+xml"/>
  <Override PartName="/ppt/slideMasters/slideMaster6.xml" ContentType="application/vnd.openxmlformats-officedocument.presentationml.slideMaster+xml"/>
  <Override PartName="/ppt/slideLayouts/slideLayout119.xml" ContentType="application/vnd.openxmlformats-officedocument.presentationml.slideLayout+xml"/>
  <Override PartName="/ppt/slideLayouts/slideLayout221.xml" ContentType="application/vnd.openxmlformats-officedocument.presentationml.slideLayout+xml"/>
  <Override PartName="/ppt/slides/slide25.xml" ContentType="application/vnd.openxmlformats-officedocument.presentationml.slide+xml"/>
  <Override PartName="/ppt/slideLayouts/slideLayout152.xml" ContentType="application/vnd.openxmlformats-officedocument.presentationml.slideLayout+xml"/>
  <Override PartName="/ppt/slideLayouts/slideLayout43.xml" ContentType="application/vnd.openxmlformats-officedocument.presentationml.slideLayout+xml"/>
  <Override PartName="/ppt/slideLayouts/slideLayout249.xml" ContentType="application/vnd.openxmlformats-officedocument.presentationml.slideLayout+xml"/>
  <Override PartName="/ppt/slideLayouts/slideLayout87.xml" ContentType="application/vnd.openxmlformats-officedocument.presentationml.slideLayout+xml"/>
  <Override PartName="/ppt/notesSlides/notesSlide18.xml" ContentType="application/vnd.openxmlformats-officedocument.presentationml.notesSlide+xml"/>
  <Override PartName="/ppt/notesSlides/notesSlide9.xml" ContentType="application/vnd.openxmlformats-officedocument.presentationml.notesSlide+xml"/>
  <Override PartName="/ppt/slideLayouts/slideLayout16.xml" ContentType="application/vnd.openxmlformats-officedocument.presentationml.slideLayout+xml"/>
  <Override PartName="/ppt/slideLayouts/slideLayout109.xml" ContentType="application/vnd.openxmlformats-officedocument.presentationml.slideLayout+xml"/>
  <Override PartName="/ppt/slides/slide15.xml" ContentType="application/vnd.openxmlformats-officedocument.presentationml.slide+xml"/>
  <Override PartName="/ppt/slideLayouts/slideLayout255.xml" ContentType="application/vnd.openxmlformats-officedocument.presentationml.slideLayout+xml"/>
  <Override PartName="/ppt/theme/theme11.xml" ContentType="application/vnd.openxmlformats-officedocument.theme+xml"/>
  <Override PartName="/ppt/slideLayouts/slideLayout186.xml" ContentType="application/vnd.openxmlformats-officedocument.presentationml.slideLayout+xml"/>
  <Override PartName="/ppt/slideLayouts/slideLayout77.xml" ContentType="application/vnd.openxmlformats-officedocument.presentationml.slideLayout+xml"/>
  <Override PartName="/ppt/slideLayouts/slideLayout9.xml" ContentType="application/vnd.openxmlformats-officedocument.presentationml.slideLayout+xml"/>
  <Override PartName="/ppt/theme/theme8.xml" ContentType="application/vnd.openxmlformats-officedocument.theme+xml"/>
  <Override PartName="/ppt/slideMasters/slideMaster2.xml" ContentType="application/vnd.openxmlformats-officedocument.presentationml.slideMaster+xml"/>
  <Override PartName="/ppt/slideLayouts/slideLayout115.xml" ContentType="application/vnd.openxmlformats-officedocument.presentationml.slideLayout+xml"/>
  <Override PartName="/ppt/slides/slide21.xml" ContentType="application/vnd.openxmlformats-officedocument.presentationml.slide+xml"/>
  <Override PartName="/ppt/charts/chart16.xml" ContentType="application/vnd.openxmlformats-officedocument.drawingml.chart+xml"/>
  <Override PartName="/ppt/slideLayouts/slideLayout261.xml" ContentType="application/vnd.openxmlformats-officedocument.presentationml.slideLayout+xml"/>
  <Override PartName="/ppt/slideLayouts/slideLayout245.xml" ContentType="application/vnd.openxmlformats-officedocument.presentationml.slideLayout+xml"/>
  <Override PartName="/ppt/slideLayouts/slideLayout83.xml" ContentType="application/vnd.openxmlformats-officedocument.presentationml.slideLayout+xml"/>
  <Override PartName="/ppt/slideLayouts/slideLayout176.xml" ContentType="application/vnd.openxmlformats-officedocument.presentationml.slideLayout+xml"/>
  <Override PartName="/ppt/slideLayouts/slideLayout67.xml" ContentType="application/vnd.openxmlformats-officedocument.presentationml.slideLayout+xml"/>
  <Override PartName="/ppt/notesSlides/notesSlide14.xml" ContentType="application/vnd.openxmlformats-officedocument.presentationml.notesSlide+xml"/>
  <Override PartName="/ppt/slideLayouts/slideLayout121.xml" ContentType="application/vnd.openxmlformats-officedocument.presentationml.slideLayout+xml"/>
  <Override PartName="/ppt/slides/slide7.xml" ContentType="application/vnd.openxmlformats-officedocument.presentationml.slide+xml"/>
  <Override PartName="/ppt/slideLayouts/slideLayout105.xml" ContentType="application/vnd.openxmlformats-officedocument.presentationml.slideLayout+xml"/>
  <Override PartName="/ppt/slideLayouts/slideLayout12.xml" ContentType="application/vnd.openxmlformats-officedocument.presentationml.slideLayout+xml"/>
  <Override PartName="/ppt/slides/slide11.xml" ContentType="application/vnd.openxmlformats-officedocument.presentationml.slide+xml"/>
  <Override PartName="/ppt/slideLayouts/slideLayout251.xml" ContentType="application/vnd.openxmlformats-officedocument.presentationml.slideLayout+xml"/>
  <Override PartName="/ppt/slideLayouts/slideLayout218.xml" ContentType="application/vnd.openxmlformats-officedocument.presentationml.slideLayout+xml"/>
  <Override PartName="/ppt/slideLayouts/slideLayout182.xml" ContentType="application/vnd.openxmlformats-officedocument.presentationml.slideLayout+xml"/>
  <Override PartName="/ppt/slideLayouts/slideLayout73.xml" ContentType="application/vnd.openxmlformats-officedocument.presentationml.slideLayout+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0" r:id="rId2"/>
    <p:sldMasterId id="2147483678" r:id="rId3"/>
    <p:sldMasterId id="2147483703" r:id="rId4"/>
    <p:sldMasterId id="2147483722" r:id="rId5"/>
    <p:sldMasterId id="2147483740" r:id="rId6"/>
    <p:sldMasterId id="2147483765" r:id="rId7"/>
    <p:sldMasterId id="2147483783" r:id="rId8"/>
    <p:sldMasterId id="2147483808" r:id="rId9"/>
    <p:sldMasterId id="2147483827" r:id="rId10"/>
    <p:sldMasterId id="2147483852" r:id="rId11"/>
    <p:sldMasterId id="2147483877" r:id="rId12"/>
    <p:sldMasterId id="2147483901" r:id="rId13"/>
  </p:sldMasterIdLst>
  <p:notesMasterIdLst>
    <p:notesMasterId r:id="rId49"/>
  </p:notesMasterIdLst>
  <p:sldIdLst>
    <p:sldId id="256" r:id="rId14"/>
    <p:sldId id="257" r:id="rId15"/>
    <p:sldId id="258" r:id="rId16"/>
    <p:sldId id="260" r:id="rId17"/>
    <p:sldId id="297" r:id="rId18"/>
    <p:sldId id="294" r:id="rId19"/>
    <p:sldId id="296" r:id="rId20"/>
    <p:sldId id="262" r:id="rId21"/>
    <p:sldId id="268" r:id="rId22"/>
    <p:sldId id="267" r:id="rId23"/>
    <p:sldId id="266" r:id="rId24"/>
    <p:sldId id="272" r:id="rId25"/>
    <p:sldId id="263" r:id="rId26"/>
    <p:sldId id="271" r:id="rId27"/>
    <p:sldId id="295" r:id="rId28"/>
    <p:sldId id="283" r:id="rId29"/>
    <p:sldId id="273" r:id="rId30"/>
    <p:sldId id="275" r:id="rId31"/>
    <p:sldId id="276" r:id="rId32"/>
    <p:sldId id="277" r:id="rId33"/>
    <p:sldId id="282" r:id="rId34"/>
    <p:sldId id="278" r:id="rId35"/>
    <p:sldId id="279" r:id="rId36"/>
    <p:sldId id="280" r:id="rId37"/>
    <p:sldId id="281" r:id="rId38"/>
    <p:sldId id="284" r:id="rId39"/>
    <p:sldId id="285" r:id="rId40"/>
    <p:sldId id="286" r:id="rId41"/>
    <p:sldId id="287" r:id="rId42"/>
    <p:sldId id="269" r:id="rId43"/>
    <p:sldId id="289" r:id="rId44"/>
    <p:sldId id="290" r:id="rId45"/>
    <p:sldId id="292" r:id="rId46"/>
    <p:sldId id="293" r:id="rId47"/>
    <p:sldId id="29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8080"/>
    <a:srgbClr val="00BFB3"/>
    <a:srgbClr val="D22630"/>
    <a:srgbClr val="00FFCC"/>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980" autoAdjust="0"/>
    <p:restoredTop sz="72787" autoAdjust="0"/>
  </p:normalViewPr>
  <p:slideViewPr>
    <p:cSldViewPr snapToGrid="0">
      <p:cViewPr varScale="1">
        <p:scale>
          <a:sx n="112" d="100"/>
          <a:sy n="112" d="100"/>
        </p:scale>
        <p:origin x="-104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5.xml"/><Relationship Id="rId3" Type="http://schemas.microsoft.com/office/2011/relationships/chartColorStyle" Target="colors5.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microsoft.com/office/2011/relationships/chartStyle" Target="style6.xml"/><Relationship Id="rId3" Type="http://schemas.microsoft.com/office/2011/relationships/chartColorStyle" Target="colors6.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 Id="rId2"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 Id="rId2" Type="http://schemas.openxmlformats.org/officeDocument/2006/relationships/chartUserShapes" Target="../drawings/drawing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 Id="rId2" Type="http://schemas.openxmlformats.org/officeDocument/2006/relationships/chartUserShapes" Target="../drawings/drawing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 Id="rId2" Type="http://schemas.openxmlformats.org/officeDocument/2006/relationships/chartUserShapes" Target="../drawings/drawing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 Id="rId2" Type="http://schemas.microsoft.com/office/2011/relationships/chartStyle" Target="style7.xml"/><Relationship Id="rId3" Type="http://schemas.microsoft.com/office/2011/relationships/chartColorStyle" Target="colors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1.xml"/><Relationship Id="rId3" Type="http://schemas.microsoft.com/office/2011/relationships/chartColorStyle" Target="colors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2.xml"/><Relationship Id="rId3" Type="http://schemas.microsoft.com/office/2011/relationships/chartColorStyle" Target="colors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3.xml"/><Relationship Id="rId3" Type="http://schemas.microsoft.com/office/2011/relationships/chartColorStyle" Target="colors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4.xml"/><Relationship Id="rId3" Type="http://schemas.microsoft.com/office/2011/relationships/chartColorStyle" Target="colors4.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497534520917143"/>
          <c:y val="0.0475007917220259"/>
          <c:w val="0.915719535715547"/>
          <c:h val="0.821510297482837"/>
        </c:manualLayout>
      </c:layout>
      <c:lineChart>
        <c:grouping val="standard"/>
        <c:ser>
          <c:idx val="1"/>
          <c:order val="0"/>
          <c:tx>
            <c:strRef>
              <c:f>Sheet1!$B$1</c:f>
              <c:strCache>
                <c:ptCount val="1"/>
                <c:pt idx="0">
                  <c:v>Supply % Change</c:v>
                </c:pt>
              </c:strCache>
            </c:strRef>
          </c:tx>
          <c:spPr>
            <a:ln w="50800">
              <a:solidFill>
                <a:srgbClr val="00BFB3"/>
              </a:solidFill>
              <a:prstDash val="solid"/>
            </a:ln>
          </c:spPr>
          <c:marker>
            <c:symbol val="none"/>
          </c:marker>
          <c:cat>
            <c:numRef>
              <c:f>Sheet1!$A$2:$A$352</c:f>
              <c:numCache>
                <c:formatCode>General</c:formatCode>
                <c:ptCount val="351"/>
                <c:pt idx="0">
                  <c:v>1990.0</c:v>
                </c:pt>
                <c:pt idx="12">
                  <c:v>1991.0</c:v>
                </c:pt>
                <c:pt idx="24">
                  <c:v>1992.0</c:v>
                </c:pt>
                <c:pt idx="36">
                  <c:v>1993.0</c:v>
                </c:pt>
                <c:pt idx="48">
                  <c:v>1994.0</c:v>
                </c:pt>
                <c:pt idx="60">
                  <c:v>1995.0</c:v>
                </c:pt>
                <c:pt idx="72">
                  <c:v>1996.0</c:v>
                </c:pt>
                <c:pt idx="84">
                  <c:v>1997.0</c:v>
                </c:pt>
                <c:pt idx="96">
                  <c:v>1998.0</c:v>
                </c:pt>
                <c:pt idx="108">
                  <c:v>1999.0</c:v>
                </c:pt>
                <c:pt idx="120">
                  <c:v>2000.0</c:v>
                </c:pt>
                <c:pt idx="132">
                  <c:v>2001.0</c:v>
                </c:pt>
                <c:pt idx="144">
                  <c:v>2002.0</c:v>
                </c:pt>
                <c:pt idx="156">
                  <c:v>2003.0</c:v>
                </c:pt>
                <c:pt idx="168">
                  <c:v>2004.0</c:v>
                </c:pt>
                <c:pt idx="180">
                  <c:v>2005.0</c:v>
                </c:pt>
                <c:pt idx="192">
                  <c:v>2006.0</c:v>
                </c:pt>
                <c:pt idx="204">
                  <c:v>2007.0</c:v>
                </c:pt>
                <c:pt idx="216">
                  <c:v>2008.0</c:v>
                </c:pt>
                <c:pt idx="228">
                  <c:v>2009.0</c:v>
                </c:pt>
                <c:pt idx="240">
                  <c:v>2010.0</c:v>
                </c:pt>
                <c:pt idx="252">
                  <c:v>2011.0</c:v>
                </c:pt>
                <c:pt idx="264">
                  <c:v>2012.0</c:v>
                </c:pt>
                <c:pt idx="276">
                  <c:v>2013.0</c:v>
                </c:pt>
                <c:pt idx="288">
                  <c:v>2014.0</c:v>
                </c:pt>
                <c:pt idx="300">
                  <c:v>2015.0</c:v>
                </c:pt>
                <c:pt idx="312">
                  <c:v>2016.0</c:v>
                </c:pt>
              </c:numCache>
            </c:numRef>
          </c:cat>
          <c:val>
            <c:numRef>
              <c:f>Sheet1!$B$2:$B$352</c:f>
              <c:numCache>
                <c:formatCode>_(#,##0.0_);_(\-#,##0.0_)</c:formatCode>
                <c:ptCount val="351"/>
                <c:pt idx="0">
                  <c:v>3.74297774712482</c:v>
                </c:pt>
                <c:pt idx="1">
                  <c:v>3.70456233174326</c:v>
                </c:pt>
                <c:pt idx="2">
                  <c:v>3.64967589236144</c:v>
                </c:pt>
                <c:pt idx="3">
                  <c:v>3.60728997446533</c:v>
                </c:pt>
                <c:pt idx="4">
                  <c:v>3.56615560705772</c:v>
                </c:pt>
                <c:pt idx="5">
                  <c:v>3.58169862321704</c:v>
                </c:pt>
                <c:pt idx="6">
                  <c:v>3.5997935029641</c:v>
                </c:pt>
                <c:pt idx="7">
                  <c:v>3.62952231440718</c:v>
                </c:pt>
                <c:pt idx="8">
                  <c:v>3.652625931328829</c:v>
                </c:pt>
                <c:pt idx="9">
                  <c:v>3.65869948070276</c:v>
                </c:pt>
                <c:pt idx="10">
                  <c:v>3.63423159185858</c:v>
                </c:pt>
                <c:pt idx="11">
                  <c:v>3.59615669777034</c:v>
                </c:pt>
                <c:pt idx="12">
                  <c:v>3.52404999322949</c:v>
                </c:pt>
                <c:pt idx="13">
                  <c:v>3.44917919965699</c:v>
                </c:pt>
                <c:pt idx="14">
                  <c:v>3.35471089202991</c:v>
                </c:pt>
                <c:pt idx="15">
                  <c:v>3.24437728413883</c:v>
                </c:pt>
                <c:pt idx="16">
                  <c:v>3.1191557764825</c:v>
                </c:pt>
                <c:pt idx="17">
                  <c:v>2.93611862171993</c:v>
                </c:pt>
                <c:pt idx="18">
                  <c:v>2.74318666701111</c:v>
                </c:pt>
                <c:pt idx="19">
                  <c:v>2.53543891071248</c:v>
                </c:pt>
                <c:pt idx="20">
                  <c:v>2.33629176706838</c:v>
                </c:pt>
                <c:pt idx="21">
                  <c:v>2.13591725600819</c:v>
                </c:pt>
                <c:pt idx="22">
                  <c:v>1.97316995359319</c:v>
                </c:pt>
                <c:pt idx="23">
                  <c:v>1.81490887741993</c:v>
                </c:pt>
                <c:pt idx="24">
                  <c:v>1.68403397945172</c:v>
                </c:pt>
                <c:pt idx="25">
                  <c:v>1.57285342637552</c:v>
                </c:pt>
                <c:pt idx="26">
                  <c:v>1.47501832943738</c:v>
                </c:pt>
                <c:pt idx="27">
                  <c:v>1.39335774249525</c:v>
                </c:pt>
                <c:pt idx="28">
                  <c:v>1.31948925827765</c:v>
                </c:pt>
                <c:pt idx="29">
                  <c:v>1.27009371195478</c:v>
                </c:pt>
                <c:pt idx="30">
                  <c:v>1.22673948905372</c:v>
                </c:pt>
                <c:pt idx="31">
                  <c:v>1.18627695765502</c:v>
                </c:pt>
                <c:pt idx="32">
                  <c:v>1.15320535430252</c:v>
                </c:pt>
                <c:pt idx="33">
                  <c:v>1.12606787347204</c:v>
                </c:pt>
                <c:pt idx="34">
                  <c:v>1.09727767321921</c:v>
                </c:pt>
                <c:pt idx="35">
                  <c:v>1.06578766827223</c:v>
                </c:pt>
                <c:pt idx="36">
                  <c:v>1.02494069238279</c:v>
                </c:pt>
                <c:pt idx="37">
                  <c:v>0.992268730404861</c:v>
                </c:pt>
                <c:pt idx="38">
                  <c:v>0.942286135879307</c:v>
                </c:pt>
                <c:pt idx="39">
                  <c:v>0.88833714784763</c:v>
                </c:pt>
                <c:pt idx="40">
                  <c:v>0.83670287287786</c:v>
                </c:pt>
                <c:pt idx="41">
                  <c:v>0.79360387701314</c:v>
                </c:pt>
                <c:pt idx="42">
                  <c:v>0.753229521751007</c:v>
                </c:pt>
                <c:pt idx="43">
                  <c:v>0.726104387207475</c:v>
                </c:pt>
                <c:pt idx="44">
                  <c:v>0.708158331012838</c:v>
                </c:pt>
                <c:pt idx="45">
                  <c:v>0.705071513038889</c:v>
                </c:pt>
                <c:pt idx="46">
                  <c:v>0.693192596185288</c:v>
                </c:pt>
                <c:pt idx="47">
                  <c:v>0.701593775509992</c:v>
                </c:pt>
                <c:pt idx="48">
                  <c:v>0.718531362802468</c:v>
                </c:pt>
                <c:pt idx="49">
                  <c:v>0.727010197995796</c:v>
                </c:pt>
                <c:pt idx="50">
                  <c:v>0.755436133317151</c:v>
                </c:pt>
                <c:pt idx="51">
                  <c:v>0.804278653651386</c:v>
                </c:pt>
                <c:pt idx="52">
                  <c:v>0.864293862725685</c:v>
                </c:pt>
                <c:pt idx="53">
                  <c:v>0.938465036587033</c:v>
                </c:pt>
                <c:pt idx="54">
                  <c:v>1.01212059831822</c:v>
                </c:pt>
                <c:pt idx="55">
                  <c:v>1.08571593609995</c:v>
                </c:pt>
                <c:pt idx="56">
                  <c:v>1.14918781295437</c:v>
                </c:pt>
                <c:pt idx="57">
                  <c:v>1.19332089645354</c:v>
                </c:pt>
                <c:pt idx="58">
                  <c:v>1.25021532814986</c:v>
                </c:pt>
                <c:pt idx="59">
                  <c:v>1.28129394200721</c:v>
                </c:pt>
                <c:pt idx="60">
                  <c:v>1.31375196221353</c:v>
                </c:pt>
                <c:pt idx="61">
                  <c:v>1.35341571608554</c:v>
                </c:pt>
                <c:pt idx="62">
                  <c:v>1.38950186951972</c:v>
                </c:pt>
                <c:pt idx="63">
                  <c:v>1.40967692788506</c:v>
                </c:pt>
                <c:pt idx="64">
                  <c:v>1.42567746698036</c:v>
                </c:pt>
                <c:pt idx="65">
                  <c:v>1.4366253536096</c:v>
                </c:pt>
                <c:pt idx="66">
                  <c:v>1.45611539206183</c:v>
                </c:pt>
                <c:pt idx="67">
                  <c:v>1.48093575482746</c:v>
                </c:pt>
                <c:pt idx="68">
                  <c:v>1.51127148541237</c:v>
                </c:pt>
                <c:pt idx="69">
                  <c:v>1.54662043173637</c:v>
                </c:pt>
                <c:pt idx="70">
                  <c:v>1.57483896952432</c:v>
                </c:pt>
                <c:pt idx="71">
                  <c:v>1.61863484741945</c:v>
                </c:pt>
                <c:pt idx="72">
                  <c:v>1.6666911518422</c:v>
                </c:pt>
                <c:pt idx="73">
                  <c:v>1.71135392645034</c:v>
                </c:pt>
                <c:pt idx="74">
                  <c:v>1.7664076402556</c:v>
                </c:pt>
                <c:pt idx="75">
                  <c:v>1.82935614599051</c:v>
                </c:pt>
                <c:pt idx="76">
                  <c:v>1.89133258186113</c:v>
                </c:pt>
                <c:pt idx="77">
                  <c:v>1.95804430059038</c:v>
                </c:pt>
                <c:pt idx="78">
                  <c:v>2.02802039260739</c:v>
                </c:pt>
                <c:pt idx="79">
                  <c:v>2.09583866555013</c:v>
                </c:pt>
                <c:pt idx="80">
                  <c:v>2.1658161069609</c:v>
                </c:pt>
                <c:pt idx="81">
                  <c:v>2.25507344248724</c:v>
                </c:pt>
                <c:pt idx="82">
                  <c:v>2.339683458273779</c:v>
                </c:pt>
                <c:pt idx="83">
                  <c:v>2.438814029640609</c:v>
                </c:pt>
                <c:pt idx="84">
                  <c:v>2.54534785541277</c:v>
                </c:pt>
                <c:pt idx="85">
                  <c:v>2.63870719323689</c:v>
                </c:pt>
                <c:pt idx="86">
                  <c:v>2.73208580226531</c:v>
                </c:pt>
                <c:pt idx="87">
                  <c:v>2.816000074649419</c:v>
                </c:pt>
                <c:pt idx="88">
                  <c:v>2.90805159517335</c:v>
                </c:pt>
                <c:pt idx="89">
                  <c:v>2.996838364417159</c:v>
                </c:pt>
                <c:pt idx="90">
                  <c:v>3.08386568389477</c:v>
                </c:pt>
                <c:pt idx="91">
                  <c:v>3.173749284609249</c:v>
                </c:pt>
                <c:pt idx="92">
                  <c:v>3.261155619083619</c:v>
                </c:pt>
                <c:pt idx="93">
                  <c:v>3.34186084226542</c:v>
                </c:pt>
                <c:pt idx="94">
                  <c:v>3.42430070505961</c:v>
                </c:pt>
                <c:pt idx="95">
                  <c:v>3.5061704958715</c:v>
                </c:pt>
                <c:pt idx="96">
                  <c:v>3.57766073428609</c:v>
                </c:pt>
                <c:pt idx="97">
                  <c:v>3.64317152041224</c:v>
                </c:pt>
                <c:pt idx="98">
                  <c:v>3.72058790164284</c:v>
                </c:pt>
                <c:pt idx="99">
                  <c:v>3.78519588219605</c:v>
                </c:pt>
                <c:pt idx="100">
                  <c:v>3.85523159171392</c:v>
                </c:pt>
                <c:pt idx="101">
                  <c:v>3.89051705170868</c:v>
                </c:pt>
                <c:pt idx="102">
                  <c:v>3.935201931291449</c:v>
                </c:pt>
                <c:pt idx="103">
                  <c:v>3.96638856543843</c:v>
                </c:pt>
                <c:pt idx="104">
                  <c:v>3.97331827808132</c:v>
                </c:pt>
                <c:pt idx="105">
                  <c:v>3.989059473465249</c:v>
                </c:pt>
                <c:pt idx="106">
                  <c:v>3.99705827529134</c:v>
                </c:pt>
                <c:pt idx="107">
                  <c:v>3.99556942705292</c:v>
                </c:pt>
                <c:pt idx="108">
                  <c:v>3.97406082806406</c:v>
                </c:pt>
                <c:pt idx="109">
                  <c:v>3.95669923766776</c:v>
                </c:pt>
                <c:pt idx="110">
                  <c:v>3.94316934728561</c:v>
                </c:pt>
                <c:pt idx="111">
                  <c:v>3.94708932651119</c:v>
                </c:pt>
                <c:pt idx="112">
                  <c:v>3.93797329792437</c:v>
                </c:pt>
                <c:pt idx="113">
                  <c:v>3.942071600551269</c:v>
                </c:pt>
                <c:pt idx="114">
                  <c:v>3.92427671792222</c:v>
                </c:pt>
                <c:pt idx="115">
                  <c:v>3.90849802434606</c:v>
                </c:pt>
                <c:pt idx="116">
                  <c:v>3.9226970768689</c:v>
                </c:pt>
                <c:pt idx="117">
                  <c:v>3.913620636251109</c:v>
                </c:pt>
                <c:pt idx="118">
                  <c:v>3.89855470405288</c:v>
                </c:pt>
                <c:pt idx="119">
                  <c:v>3.85212123360502</c:v>
                </c:pt>
                <c:pt idx="120">
                  <c:v>3.822270650155609</c:v>
                </c:pt>
                <c:pt idx="121">
                  <c:v>3.77426271010658</c:v>
                </c:pt>
                <c:pt idx="122">
                  <c:v>3.70258805414441</c:v>
                </c:pt>
                <c:pt idx="123">
                  <c:v>3.6141965258185</c:v>
                </c:pt>
                <c:pt idx="124">
                  <c:v>3.52018709334912</c:v>
                </c:pt>
                <c:pt idx="125">
                  <c:v>3.43163129604327</c:v>
                </c:pt>
                <c:pt idx="126">
                  <c:v>3.344468469827039</c:v>
                </c:pt>
                <c:pt idx="127">
                  <c:v>3.25803449790096</c:v>
                </c:pt>
                <c:pt idx="128">
                  <c:v>3.149749932508279</c:v>
                </c:pt>
                <c:pt idx="129">
                  <c:v>3.04544162976276</c:v>
                </c:pt>
                <c:pt idx="130">
                  <c:v>2.95279690060144</c:v>
                </c:pt>
                <c:pt idx="131">
                  <c:v>2.894615234137349</c:v>
                </c:pt>
                <c:pt idx="132">
                  <c:v>2.83878382524765</c:v>
                </c:pt>
                <c:pt idx="133">
                  <c:v>2.80781101862436</c:v>
                </c:pt>
                <c:pt idx="134">
                  <c:v>2.77562945949248</c:v>
                </c:pt>
                <c:pt idx="135">
                  <c:v>2.75329924194355</c:v>
                </c:pt>
                <c:pt idx="136">
                  <c:v>2.730842703789369</c:v>
                </c:pt>
                <c:pt idx="137">
                  <c:v>2.69733045063995</c:v>
                </c:pt>
                <c:pt idx="138">
                  <c:v>2.66479322312587</c:v>
                </c:pt>
                <c:pt idx="139">
                  <c:v>2.62442135829793</c:v>
                </c:pt>
                <c:pt idx="140">
                  <c:v>2.5800001002935</c:v>
                </c:pt>
                <c:pt idx="141">
                  <c:v>2.5333679229351</c:v>
                </c:pt>
                <c:pt idx="142">
                  <c:v>2.479649550498789</c:v>
                </c:pt>
                <c:pt idx="143">
                  <c:v>2.413975073316279</c:v>
                </c:pt>
                <c:pt idx="144">
                  <c:v>2.3384378945769</c:v>
                </c:pt>
                <c:pt idx="145">
                  <c:v>2.25903365544811</c:v>
                </c:pt>
                <c:pt idx="146">
                  <c:v>2.170857629149719</c:v>
                </c:pt>
                <c:pt idx="147">
                  <c:v>2.07814026514654</c:v>
                </c:pt>
                <c:pt idx="148">
                  <c:v>1.98235904397318</c:v>
                </c:pt>
                <c:pt idx="149">
                  <c:v>1.91699215791481</c:v>
                </c:pt>
                <c:pt idx="150">
                  <c:v>1.84553319795912</c:v>
                </c:pt>
                <c:pt idx="151">
                  <c:v>1.77834432020417</c:v>
                </c:pt>
                <c:pt idx="152">
                  <c:v>1.7276986782418</c:v>
                </c:pt>
                <c:pt idx="153">
                  <c:v>1.67837434054034</c:v>
                </c:pt>
                <c:pt idx="154">
                  <c:v>1.64199686965048</c:v>
                </c:pt>
                <c:pt idx="155">
                  <c:v>1.60329870321271</c:v>
                </c:pt>
                <c:pt idx="156">
                  <c:v>1.5636666458358</c:v>
                </c:pt>
                <c:pt idx="157">
                  <c:v>1.53037485801627</c:v>
                </c:pt>
                <c:pt idx="158">
                  <c:v>1.48895590775647</c:v>
                </c:pt>
                <c:pt idx="159">
                  <c:v>1.45283273258311</c:v>
                </c:pt>
                <c:pt idx="160">
                  <c:v>1.415809158527409</c:v>
                </c:pt>
                <c:pt idx="161">
                  <c:v>1.35744391586302</c:v>
                </c:pt>
                <c:pt idx="162">
                  <c:v>1.30837489614056</c:v>
                </c:pt>
                <c:pt idx="163">
                  <c:v>1.26871007786954</c:v>
                </c:pt>
                <c:pt idx="164">
                  <c:v>1.22544685409626</c:v>
                </c:pt>
                <c:pt idx="165">
                  <c:v>1.17468816116584</c:v>
                </c:pt>
                <c:pt idx="166">
                  <c:v>1.11250119059026</c:v>
                </c:pt>
                <c:pt idx="167">
                  <c:v>1.05626814867571</c:v>
                </c:pt>
                <c:pt idx="168">
                  <c:v>1.00258990478922</c:v>
                </c:pt>
                <c:pt idx="169">
                  <c:v>0.953315907020547</c:v>
                </c:pt>
                <c:pt idx="170">
                  <c:v>0.913884142062265</c:v>
                </c:pt>
                <c:pt idx="171">
                  <c:v>0.881159198751078</c:v>
                </c:pt>
                <c:pt idx="172">
                  <c:v>0.84848180584159</c:v>
                </c:pt>
                <c:pt idx="173">
                  <c:v>0.816625368657047</c:v>
                </c:pt>
                <c:pt idx="174">
                  <c:v>0.770427739555459</c:v>
                </c:pt>
                <c:pt idx="175">
                  <c:v>0.71479268708773</c:v>
                </c:pt>
                <c:pt idx="176">
                  <c:v>0.647245568342368</c:v>
                </c:pt>
                <c:pt idx="177">
                  <c:v>0.579827667323844</c:v>
                </c:pt>
                <c:pt idx="178">
                  <c:v>0.525692887793027</c:v>
                </c:pt>
                <c:pt idx="179">
                  <c:v>0.460945932332758</c:v>
                </c:pt>
                <c:pt idx="180">
                  <c:v>0.408615309240496</c:v>
                </c:pt>
                <c:pt idx="181">
                  <c:v>0.362156070759123</c:v>
                </c:pt>
                <c:pt idx="182">
                  <c:v>0.303229991297731</c:v>
                </c:pt>
                <c:pt idx="183">
                  <c:v>0.243197216375343</c:v>
                </c:pt>
                <c:pt idx="184">
                  <c:v>0.181101441814315</c:v>
                </c:pt>
                <c:pt idx="185">
                  <c:v>0.138008209645233</c:v>
                </c:pt>
                <c:pt idx="186">
                  <c:v>0.104101715056538</c:v>
                </c:pt>
                <c:pt idx="187">
                  <c:v>0.0761931825337712</c:v>
                </c:pt>
                <c:pt idx="188">
                  <c:v>0.0127592574364938</c:v>
                </c:pt>
                <c:pt idx="189">
                  <c:v>-0.0164338185369441</c:v>
                </c:pt>
                <c:pt idx="190">
                  <c:v>-0.0405836288959523</c:v>
                </c:pt>
                <c:pt idx="191">
                  <c:v>-0.059092568618019</c:v>
                </c:pt>
                <c:pt idx="192">
                  <c:v>-0.0847961073203505</c:v>
                </c:pt>
                <c:pt idx="193">
                  <c:v>-0.104152318727032</c:v>
                </c:pt>
                <c:pt idx="194">
                  <c:v>-0.117894993653423</c:v>
                </c:pt>
                <c:pt idx="195">
                  <c:v>-0.132737766011991</c:v>
                </c:pt>
                <c:pt idx="196">
                  <c:v>-0.141039157777521</c:v>
                </c:pt>
                <c:pt idx="197">
                  <c:v>-0.149468058367618</c:v>
                </c:pt>
                <c:pt idx="198">
                  <c:v>-0.156495309417181</c:v>
                </c:pt>
                <c:pt idx="199">
                  <c:v>-0.158627433712483</c:v>
                </c:pt>
                <c:pt idx="200">
                  <c:v>-0.0239154756062222</c:v>
                </c:pt>
                <c:pt idx="201">
                  <c:v>0.0671916903764643</c:v>
                </c:pt>
                <c:pt idx="202">
                  <c:v>0.151725872430732</c:v>
                </c:pt>
                <c:pt idx="203">
                  <c:v>0.230667091544518</c:v>
                </c:pt>
                <c:pt idx="204">
                  <c:v>0.315625056066301</c:v>
                </c:pt>
                <c:pt idx="205">
                  <c:v>0.400465694234791</c:v>
                </c:pt>
                <c:pt idx="206">
                  <c:v>0.490728923397367</c:v>
                </c:pt>
                <c:pt idx="207">
                  <c:v>0.590174191323283</c:v>
                </c:pt>
                <c:pt idx="208">
                  <c:v>0.696372073644414</c:v>
                </c:pt>
                <c:pt idx="209">
                  <c:v>0.801271452665647</c:v>
                </c:pt>
                <c:pt idx="210">
                  <c:v>0.909045030743879</c:v>
                </c:pt>
                <c:pt idx="211">
                  <c:v>1.01332549677857</c:v>
                </c:pt>
                <c:pt idx="212">
                  <c:v>1.03348904616663</c:v>
                </c:pt>
                <c:pt idx="213">
                  <c:v>1.08109802760714</c:v>
                </c:pt>
                <c:pt idx="214">
                  <c:v>1.1388957564729</c:v>
                </c:pt>
                <c:pt idx="215">
                  <c:v>1.21414920885154</c:v>
                </c:pt>
                <c:pt idx="216">
                  <c:v>1.29545267757362</c:v>
                </c:pt>
                <c:pt idx="217">
                  <c:v>1.36713994384007</c:v>
                </c:pt>
                <c:pt idx="218">
                  <c:v>1.46023711925859</c:v>
                </c:pt>
                <c:pt idx="219">
                  <c:v>1.54834315993243</c:v>
                </c:pt>
                <c:pt idx="220">
                  <c:v>1.63465491908458</c:v>
                </c:pt>
                <c:pt idx="221">
                  <c:v>1.71898829418925</c:v>
                </c:pt>
                <c:pt idx="222">
                  <c:v>1.82006541717419</c:v>
                </c:pt>
                <c:pt idx="223">
                  <c:v>1.92521120651033</c:v>
                </c:pt>
                <c:pt idx="224">
                  <c:v>2.03374114198039</c:v>
                </c:pt>
                <c:pt idx="225">
                  <c:v>2.14289499078073</c:v>
                </c:pt>
                <c:pt idx="226">
                  <c:v>2.24615689522508</c:v>
                </c:pt>
                <c:pt idx="227">
                  <c:v>2.36203965467261</c:v>
                </c:pt>
                <c:pt idx="228">
                  <c:v>2.46362374119468</c:v>
                </c:pt>
                <c:pt idx="229">
                  <c:v>2.54896582556263</c:v>
                </c:pt>
                <c:pt idx="230">
                  <c:v>2.62251940517169</c:v>
                </c:pt>
                <c:pt idx="231">
                  <c:v>2.68370561765235</c:v>
                </c:pt>
                <c:pt idx="232">
                  <c:v>2.74089058298936</c:v>
                </c:pt>
                <c:pt idx="233">
                  <c:v>2.78807132489114</c:v>
                </c:pt>
                <c:pt idx="234">
                  <c:v>2.82231340457035</c:v>
                </c:pt>
                <c:pt idx="235">
                  <c:v>2.85115068072434</c:v>
                </c:pt>
                <c:pt idx="236">
                  <c:v>2.86690314528135</c:v>
                </c:pt>
                <c:pt idx="237">
                  <c:v>2.878349873939929</c:v>
                </c:pt>
                <c:pt idx="238">
                  <c:v>2.86908320722943</c:v>
                </c:pt>
                <c:pt idx="239">
                  <c:v>2.832948136022779</c:v>
                </c:pt>
                <c:pt idx="240">
                  <c:v>2.78789899854269</c:v>
                </c:pt>
                <c:pt idx="241">
                  <c:v>2.74344804133499</c:v>
                </c:pt>
                <c:pt idx="242">
                  <c:v>2.68920620105486</c:v>
                </c:pt>
                <c:pt idx="243">
                  <c:v>2.630665609093149</c:v>
                </c:pt>
                <c:pt idx="244">
                  <c:v>2.556951456619879</c:v>
                </c:pt>
                <c:pt idx="245">
                  <c:v>2.47737051360868</c:v>
                </c:pt>
                <c:pt idx="246">
                  <c:v>2.37261002276658</c:v>
                </c:pt>
                <c:pt idx="247">
                  <c:v>2.25299215211285</c:v>
                </c:pt>
                <c:pt idx="248">
                  <c:v>2.12960634744019</c:v>
                </c:pt>
                <c:pt idx="249">
                  <c:v>1.98045958897452</c:v>
                </c:pt>
                <c:pt idx="250">
                  <c:v>1.83744826970477</c:v>
                </c:pt>
                <c:pt idx="251">
                  <c:v>1.68072618812287</c:v>
                </c:pt>
                <c:pt idx="252">
                  <c:v>1.53173050770036</c:v>
                </c:pt>
                <c:pt idx="253">
                  <c:v>1.39298221108121</c:v>
                </c:pt>
                <c:pt idx="254">
                  <c:v>1.24854159198609</c:v>
                </c:pt>
                <c:pt idx="255">
                  <c:v>1.10787968748058</c:v>
                </c:pt>
                <c:pt idx="256">
                  <c:v>0.980374065562201</c:v>
                </c:pt>
                <c:pt idx="257">
                  <c:v>0.85965156694974</c:v>
                </c:pt>
                <c:pt idx="258">
                  <c:v>0.751112189872502</c:v>
                </c:pt>
                <c:pt idx="259">
                  <c:v>0.65378370889386</c:v>
                </c:pt>
                <c:pt idx="260">
                  <c:v>0.56993429935307</c:v>
                </c:pt>
                <c:pt idx="261">
                  <c:v>0.505806255499077</c:v>
                </c:pt>
                <c:pt idx="262">
                  <c:v>0.450565585185316</c:v>
                </c:pt>
                <c:pt idx="263">
                  <c:v>0.403235446091734</c:v>
                </c:pt>
                <c:pt idx="264">
                  <c:v>0.358204356784701</c:v>
                </c:pt>
                <c:pt idx="265">
                  <c:v>0.325604217279323</c:v>
                </c:pt>
                <c:pt idx="266">
                  <c:v>0.28786918627178</c:v>
                </c:pt>
                <c:pt idx="267">
                  <c:v>0.267249155889756</c:v>
                </c:pt>
                <c:pt idx="268">
                  <c:v>0.250129721703353</c:v>
                </c:pt>
                <c:pt idx="269">
                  <c:v>0.247087983335824</c:v>
                </c:pt>
                <c:pt idx="270">
                  <c:v>0.2514029980821</c:v>
                </c:pt>
                <c:pt idx="271">
                  <c:v>0.265209701217701</c:v>
                </c:pt>
                <c:pt idx="272">
                  <c:v>0.28344867849568</c:v>
                </c:pt>
                <c:pt idx="273">
                  <c:v>0.301734430429107</c:v>
                </c:pt>
                <c:pt idx="274">
                  <c:v>0.315362759387147</c:v>
                </c:pt>
                <c:pt idx="275">
                  <c:v>0.341820159734499</c:v>
                </c:pt>
                <c:pt idx="276">
                  <c:v>0.368213208220517</c:v>
                </c:pt>
                <c:pt idx="277">
                  <c:v>0.395012143220923</c:v>
                </c:pt>
                <c:pt idx="278">
                  <c:v>0.436937893233538</c:v>
                </c:pt>
                <c:pt idx="279">
                  <c:v>0.468281720860288</c:v>
                </c:pt>
                <c:pt idx="280">
                  <c:v>0.490220368365854</c:v>
                </c:pt>
                <c:pt idx="281">
                  <c:v>0.503165609032689</c:v>
                </c:pt>
                <c:pt idx="282">
                  <c:v>0.516194193499506</c:v>
                </c:pt>
                <c:pt idx="283">
                  <c:v>0.516203884615109</c:v>
                </c:pt>
                <c:pt idx="284">
                  <c:v>0.510337021537125</c:v>
                </c:pt>
                <c:pt idx="285">
                  <c:v>0.503780585633147</c:v>
                </c:pt>
                <c:pt idx="286">
                  <c:v>0.510047257052702</c:v>
                </c:pt>
                <c:pt idx="287">
                  <c:v>0.514244316921668</c:v>
                </c:pt>
                <c:pt idx="288">
                  <c:v>0.527738441411594</c:v>
                </c:pt>
                <c:pt idx="289">
                  <c:v>0.530083260808741</c:v>
                </c:pt>
                <c:pt idx="290">
                  <c:v>0.523837747298101</c:v>
                </c:pt>
                <c:pt idx="291">
                  <c:v>0.517735285467199</c:v>
                </c:pt>
                <c:pt idx="292">
                  <c:v>0.526357407559629</c:v>
                </c:pt>
                <c:pt idx="293">
                  <c:v>0.535893702858805</c:v>
                </c:pt>
                <c:pt idx="294">
                  <c:v>0.542806038513064</c:v>
                </c:pt>
                <c:pt idx="295">
                  <c:v>0.566487897955998</c:v>
                </c:pt>
                <c:pt idx="296">
                  <c:v>0.58564817819209</c:v>
                </c:pt>
                <c:pt idx="297">
                  <c:v>0.604521139713308</c:v>
                </c:pt>
                <c:pt idx="298">
                  <c:v>0.614801363021009</c:v>
                </c:pt>
                <c:pt idx="299">
                  <c:v>0.622345943158844</c:v>
                </c:pt>
                <c:pt idx="300">
                  <c:v>0.621604307466409</c:v>
                </c:pt>
                <c:pt idx="301">
                  <c:v>0.633613234952689</c:v>
                </c:pt>
                <c:pt idx="302">
                  <c:v>0.654186038368154</c:v>
                </c:pt>
                <c:pt idx="303">
                  <c:v>0.686119543729494</c:v>
                </c:pt>
                <c:pt idx="304">
                  <c:v>0.701839212184461</c:v>
                </c:pt>
                <c:pt idx="305">
                  <c:v>0.726692981788465</c:v>
                </c:pt>
                <c:pt idx="306">
                  <c:v>0.759676349006489</c:v>
                </c:pt>
                <c:pt idx="307">
                  <c:v>0.776155705424076</c:v>
                </c:pt>
                <c:pt idx="308">
                  <c:v>0.811621522266668</c:v>
                </c:pt>
                <c:pt idx="309">
                  <c:v>0.851774218442142</c:v>
                </c:pt>
                <c:pt idx="310">
                  <c:v>0.898652888914577</c:v>
                </c:pt>
                <c:pt idx="311">
                  <c:v>0.951573959971029</c:v>
                </c:pt>
                <c:pt idx="312">
                  <c:v>1.00802883811856</c:v>
                </c:pt>
                <c:pt idx="313">
                  <c:v>1.05825016068962</c:v>
                </c:pt>
                <c:pt idx="314">
                  <c:v>1.10766897437633</c:v>
                </c:pt>
                <c:pt idx="315">
                  <c:v>1.14771024545495</c:v>
                </c:pt>
                <c:pt idx="316">
                  <c:v>1.19771413679315</c:v>
                </c:pt>
                <c:pt idx="317">
                  <c:v>1.23865731731498</c:v>
                </c:pt>
                <c:pt idx="318">
                  <c:v>1.27408161076119</c:v>
                </c:pt>
                <c:pt idx="319">
                  <c:v>1.3258047280777</c:v>
                </c:pt>
                <c:pt idx="320">
                  <c:v>1.35898713105719</c:v>
                </c:pt>
                <c:pt idx="321">
                  <c:v>1.39421374605175</c:v>
                </c:pt>
                <c:pt idx="322">
                  <c:v>1.42198219108655</c:v>
                </c:pt>
                <c:pt idx="323">
                  <c:v>1.4</c:v>
                </c:pt>
                <c:pt idx="324">
                  <c:v>1.43738966893443</c:v>
                </c:pt>
                <c:pt idx="325">
                  <c:v>1.4581194917446</c:v>
                </c:pt>
                <c:pt idx="326">
                  <c:v>1.48568055354773</c:v>
                </c:pt>
                <c:pt idx="327">
                  <c:v>1.50800413761472</c:v>
                </c:pt>
                <c:pt idx="328">
                  <c:v>1.53539780764058</c:v>
                </c:pt>
                <c:pt idx="329">
                  <c:v>1.56419682947989</c:v>
                </c:pt>
                <c:pt idx="330">
                  <c:v>1.59462745440439</c:v>
                </c:pt>
                <c:pt idx="331">
                  <c:v>1.61338390424982</c:v>
                </c:pt>
                <c:pt idx="332">
                  <c:v>1.63964016117115</c:v>
                </c:pt>
                <c:pt idx="333">
                  <c:v>1.66031454430779</c:v>
                </c:pt>
                <c:pt idx="334">
                  <c:v>1.68505128923514</c:v>
                </c:pt>
                <c:pt idx="335">
                  <c:v>1.70797384574943</c:v>
                </c:pt>
                <c:pt idx="336">
                  <c:v>1.71940156372208</c:v>
                </c:pt>
                <c:pt idx="337">
                  <c:v>1.74039904964657</c:v>
                </c:pt>
                <c:pt idx="338">
                  <c:v>1.76282829068141</c:v>
                </c:pt>
                <c:pt idx="339">
                  <c:v>1.79350772186239</c:v>
                </c:pt>
                <c:pt idx="340">
                  <c:v>1.82076837035555</c:v>
                </c:pt>
                <c:pt idx="341">
                  <c:v>1.84662565979982</c:v>
                </c:pt>
                <c:pt idx="342">
                  <c:v>1.87050802685415</c:v>
                </c:pt>
                <c:pt idx="343">
                  <c:v>1.89941941252531</c:v>
                </c:pt>
                <c:pt idx="344">
                  <c:v>1.91785690795162</c:v>
                </c:pt>
                <c:pt idx="345">
                  <c:v>1.94264999168922</c:v>
                </c:pt>
                <c:pt idx="346">
                  <c:v>1.95854996223462</c:v>
                </c:pt>
                <c:pt idx="347">
                  <c:v>1.97093827920418</c:v>
                </c:pt>
                <c:pt idx="348">
                  <c:v>1.97724727702814</c:v>
                </c:pt>
                <c:pt idx="349">
                  <c:v>1.994723312677479</c:v>
                </c:pt>
                <c:pt idx="350">
                  <c:v>2.00333806516427</c:v>
                </c:pt>
              </c:numCache>
            </c:numRef>
          </c:val>
        </c:ser>
        <c:ser>
          <c:idx val="0"/>
          <c:order val="1"/>
          <c:tx>
            <c:strRef>
              <c:f>Sheet1!$C$1</c:f>
              <c:strCache>
                <c:ptCount val="1"/>
                <c:pt idx="0">
                  <c:v>Demand % Change</c:v>
                </c:pt>
              </c:strCache>
            </c:strRef>
          </c:tx>
          <c:spPr>
            <a:ln w="50800">
              <a:solidFill>
                <a:srgbClr val="00558C"/>
              </a:solidFill>
              <a:prstDash val="solid"/>
            </a:ln>
          </c:spPr>
          <c:marker>
            <c:symbol val="none"/>
          </c:marker>
          <c:dLbls>
            <c:dLbl>
              <c:idx val="19"/>
              <c:layout/>
              <c:showVal val="1"/>
              <c:extLst>
                <c:ext xmlns:c15="http://schemas.microsoft.com/office/drawing/2012/chart" uri="{CE6537A1-D6FC-4f65-9D91-7224C49458BB}">
                  <c15:layout/>
                </c:ext>
              </c:extLst>
            </c:dLbl>
            <c:dLbl>
              <c:idx val="146"/>
              <c:layout/>
              <c:showVal val="1"/>
              <c:extLst>
                <c:ext xmlns:c15="http://schemas.microsoft.com/office/drawing/2012/chart" uri="{CE6537A1-D6FC-4f65-9D91-7224C49458BB}">
                  <c15:layout/>
                </c:ext>
              </c:extLst>
            </c:dLbl>
            <c:dLbl>
              <c:idx val="235"/>
              <c:layout/>
              <c:showVal val="1"/>
              <c:extLst>
                <c:ext xmlns:c15="http://schemas.microsoft.com/office/drawing/2012/chart" uri="{CE6537A1-D6FC-4f65-9D91-7224C49458BB}">
                  <c15:layout/>
                </c:ext>
              </c:extLst>
            </c:dLbl>
            <c:dLbl>
              <c:idx val="253"/>
              <c:layout>
                <c:manualLayout>
                  <c:x val="0.0"/>
                  <c:y val="-0.00943335008190275"/>
                </c:manualLayout>
              </c:layout>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0"/>
              </c:ext>
            </c:extLst>
          </c:dLbls>
          <c:cat>
            <c:numRef>
              <c:f>Sheet1!$A$2:$A$352</c:f>
              <c:numCache>
                <c:formatCode>General</c:formatCode>
                <c:ptCount val="351"/>
                <c:pt idx="0">
                  <c:v>1990.0</c:v>
                </c:pt>
                <c:pt idx="12">
                  <c:v>1991.0</c:v>
                </c:pt>
                <c:pt idx="24">
                  <c:v>1992.0</c:v>
                </c:pt>
                <c:pt idx="36">
                  <c:v>1993.0</c:v>
                </c:pt>
                <c:pt idx="48">
                  <c:v>1994.0</c:v>
                </c:pt>
                <c:pt idx="60">
                  <c:v>1995.0</c:v>
                </c:pt>
                <c:pt idx="72">
                  <c:v>1996.0</c:v>
                </c:pt>
                <c:pt idx="84">
                  <c:v>1997.0</c:v>
                </c:pt>
                <c:pt idx="96">
                  <c:v>1998.0</c:v>
                </c:pt>
                <c:pt idx="108">
                  <c:v>1999.0</c:v>
                </c:pt>
                <c:pt idx="120">
                  <c:v>2000.0</c:v>
                </c:pt>
                <c:pt idx="132">
                  <c:v>2001.0</c:v>
                </c:pt>
                <c:pt idx="144">
                  <c:v>2002.0</c:v>
                </c:pt>
                <c:pt idx="156">
                  <c:v>2003.0</c:v>
                </c:pt>
                <c:pt idx="168">
                  <c:v>2004.0</c:v>
                </c:pt>
                <c:pt idx="180">
                  <c:v>2005.0</c:v>
                </c:pt>
                <c:pt idx="192">
                  <c:v>2006.0</c:v>
                </c:pt>
                <c:pt idx="204">
                  <c:v>2007.0</c:v>
                </c:pt>
                <c:pt idx="216">
                  <c:v>2008.0</c:v>
                </c:pt>
                <c:pt idx="228">
                  <c:v>2009.0</c:v>
                </c:pt>
                <c:pt idx="240">
                  <c:v>2010.0</c:v>
                </c:pt>
                <c:pt idx="252">
                  <c:v>2011.0</c:v>
                </c:pt>
                <c:pt idx="264">
                  <c:v>2012.0</c:v>
                </c:pt>
                <c:pt idx="276">
                  <c:v>2013.0</c:v>
                </c:pt>
                <c:pt idx="288">
                  <c:v>2014.0</c:v>
                </c:pt>
                <c:pt idx="300">
                  <c:v>2015.0</c:v>
                </c:pt>
                <c:pt idx="312">
                  <c:v>2016.0</c:v>
                </c:pt>
              </c:numCache>
            </c:numRef>
          </c:cat>
          <c:val>
            <c:numRef>
              <c:f>Sheet1!$C$2:$C$352</c:f>
              <c:numCache>
                <c:formatCode>_(#,##0.0_);_(\-#,##0.0_)</c:formatCode>
                <c:ptCount val="351"/>
                <c:pt idx="0">
                  <c:v>5.09996319191298</c:v>
                </c:pt>
                <c:pt idx="1">
                  <c:v>5.16076173578639</c:v>
                </c:pt>
                <c:pt idx="2">
                  <c:v>5.014045642383089</c:v>
                </c:pt>
                <c:pt idx="3">
                  <c:v>4.77052740785295</c:v>
                </c:pt>
                <c:pt idx="4">
                  <c:v>4.51626407312667</c:v>
                </c:pt>
                <c:pt idx="5">
                  <c:v>4.38515638146688</c:v>
                </c:pt>
                <c:pt idx="6">
                  <c:v>4.25908925736863</c:v>
                </c:pt>
                <c:pt idx="7">
                  <c:v>4.07442754403486</c:v>
                </c:pt>
                <c:pt idx="8">
                  <c:v>3.54482274363214</c:v>
                </c:pt>
                <c:pt idx="9">
                  <c:v>3.21590263530179</c:v>
                </c:pt>
                <c:pt idx="10">
                  <c:v>2.711666783473329</c:v>
                </c:pt>
                <c:pt idx="11">
                  <c:v>2.42451970222816</c:v>
                </c:pt>
                <c:pt idx="12">
                  <c:v>1.95498853866608</c:v>
                </c:pt>
                <c:pt idx="13">
                  <c:v>1.24596489970729</c:v>
                </c:pt>
                <c:pt idx="14">
                  <c:v>0.459513477204612</c:v>
                </c:pt>
                <c:pt idx="15">
                  <c:v>0.306683488752916</c:v>
                </c:pt>
                <c:pt idx="16">
                  <c:v>-0.0494504143927039</c:v>
                </c:pt>
                <c:pt idx="17">
                  <c:v>-0.532442891065896</c:v>
                </c:pt>
                <c:pt idx="18">
                  <c:v>-0.613832237775641</c:v>
                </c:pt>
                <c:pt idx="19">
                  <c:v>-0.743565998343441</c:v>
                </c:pt>
                <c:pt idx="20">
                  <c:v>-0.844783359246963</c:v>
                </c:pt>
                <c:pt idx="21">
                  <c:v>-0.867106853053639</c:v>
                </c:pt>
                <c:pt idx="22">
                  <c:v>-0.790431543137607</c:v>
                </c:pt>
                <c:pt idx="23">
                  <c:v>-0.76982697926489</c:v>
                </c:pt>
                <c:pt idx="24">
                  <c:v>-0.461504676616235</c:v>
                </c:pt>
                <c:pt idx="25">
                  <c:v>-0.0123802502419355</c:v>
                </c:pt>
                <c:pt idx="26">
                  <c:v>0.535108549901926</c:v>
                </c:pt>
                <c:pt idx="27">
                  <c:v>0.533331476063978</c:v>
                </c:pt>
                <c:pt idx="28">
                  <c:v>0.696604409703743</c:v>
                </c:pt>
                <c:pt idx="29">
                  <c:v>0.951923563060459</c:v>
                </c:pt>
                <c:pt idx="30">
                  <c:v>1.15120708417135</c:v>
                </c:pt>
                <c:pt idx="31">
                  <c:v>1.08905558275228</c:v>
                </c:pt>
                <c:pt idx="32">
                  <c:v>1.61012829964765</c:v>
                </c:pt>
                <c:pt idx="33">
                  <c:v>1.77161562336558</c:v>
                </c:pt>
                <c:pt idx="34">
                  <c:v>1.80536739742163</c:v>
                </c:pt>
                <c:pt idx="35">
                  <c:v>1.96856113748229</c:v>
                </c:pt>
                <c:pt idx="36">
                  <c:v>2.04426946111057</c:v>
                </c:pt>
                <c:pt idx="37">
                  <c:v>2.06317816535967</c:v>
                </c:pt>
                <c:pt idx="38">
                  <c:v>2.20206445011192</c:v>
                </c:pt>
                <c:pt idx="39">
                  <c:v>2.44016130941163</c:v>
                </c:pt>
                <c:pt idx="40">
                  <c:v>2.5663710020754</c:v>
                </c:pt>
                <c:pt idx="41">
                  <c:v>2.456028129665749</c:v>
                </c:pt>
                <c:pt idx="42">
                  <c:v>2.40463359040547</c:v>
                </c:pt>
                <c:pt idx="43">
                  <c:v>2.45661225368194</c:v>
                </c:pt>
                <c:pt idx="44">
                  <c:v>1.95752203985148</c:v>
                </c:pt>
                <c:pt idx="45">
                  <c:v>1.86793854412138</c:v>
                </c:pt>
                <c:pt idx="46">
                  <c:v>2.016864636309589</c:v>
                </c:pt>
                <c:pt idx="47">
                  <c:v>1.95743019495137</c:v>
                </c:pt>
                <c:pt idx="48">
                  <c:v>1.85829226055339</c:v>
                </c:pt>
                <c:pt idx="49">
                  <c:v>1.88924039337888</c:v>
                </c:pt>
                <c:pt idx="50">
                  <c:v>1.98075842004182</c:v>
                </c:pt>
                <c:pt idx="51">
                  <c:v>1.9697137164757</c:v>
                </c:pt>
                <c:pt idx="52">
                  <c:v>1.94200217339596</c:v>
                </c:pt>
                <c:pt idx="53">
                  <c:v>2.26439908840799</c:v>
                </c:pt>
                <c:pt idx="54">
                  <c:v>2.23816152585717</c:v>
                </c:pt>
                <c:pt idx="55">
                  <c:v>2.333455993816589</c:v>
                </c:pt>
                <c:pt idx="56">
                  <c:v>2.75850769201791</c:v>
                </c:pt>
                <c:pt idx="57">
                  <c:v>2.921329630953529</c:v>
                </c:pt>
                <c:pt idx="58">
                  <c:v>3.10476506271238</c:v>
                </c:pt>
                <c:pt idx="59">
                  <c:v>3.23882658203645</c:v>
                </c:pt>
                <c:pt idx="60">
                  <c:v>3.39634580532149</c:v>
                </c:pt>
                <c:pt idx="61">
                  <c:v>3.26348338009286</c:v>
                </c:pt>
                <c:pt idx="62">
                  <c:v>3.06734139830688</c:v>
                </c:pt>
                <c:pt idx="63">
                  <c:v>2.94352347578218</c:v>
                </c:pt>
                <c:pt idx="64">
                  <c:v>3.098413593022189</c:v>
                </c:pt>
                <c:pt idx="65">
                  <c:v>2.99633141207914</c:v>
                </c:pt>
                <c:pt idx="66">
                  <c:v>2.837248421128869</c:v>
                </c:pt>
                <c:pt idx="67">
                  <c:v>2.82696025826069</c:v>
                </c:pt>
                <c:pt idx="68">
                  <c:v>2.65550569864235</c:v>
                </c:pt>
                <c:pt idx="69">
                  <c:v>2.499061497154219</c:v>
                </c:pt>
                <c:pt idx="70">
                  <c:v>2.20561117551521</c:v>
                </c:pt>
                <c:pt idx="71">
                  <c:v>2.00745046236251</c:v>
                </c:pt>
                <c:pt idx="72">
                  <c:v>1.81103127720069</c:v>
                </c:pt>
                <c:pt idx="73">
                  <c:v>1.84858769590894</c:v>
                </c:pt>
                <c:pt idx="74">
                  <c:v>1.91361166910422</c:v>
                </c:pt>
                <c:pt idx="75">
                  <c:v>1.9898329089143</c:v>
                </c:pt>
                <c:pt idx="76">
                  <c:v>1.88105745375449</c:v>
                </c:pt>
                <c:pt idx="77">
                  <c:v>1.84422540175946</c:v>
                </c:pt>
                <c:pt idx="78">
                  <c:v>1.8905544451436</c:v>
                </c:pt>
                <c:pt idx="79">
                  <c:v>2.014247450631049</c:v>
                </c:pt>
                <c:pt idx="80">
                  <c:v>1.72117250096299</c:v>
                </c:pt>
                <c:pt idx="81">
                  <c:v>1.88223749805685</c:v>
                </c:pt>
                <c:pt idx="82">
                  <c:v>1.94681158742505</c:v>
                </c:pt>
                <c:pt idx="83">
                  <c:v>1.98062658750582</c:v>
                </c:pt>
                <c:pt idx="84">
                  <c:v>2.18840577783342</c:v>
                </c:pt>
                <c:pt idx="85">
                  <c:v>2.34217124882174</c:v>
                </c:pt>
                <c:pt idx="86">
                  <c:v>2.12042922105019</c:v>
                </c:pt>
                <c:pt idx="87">
                  <c:v>2.26675716888685</c:v>
                </c:pt>
                <c:pt idx="88">
                  <c:v>2.19029551139509</c:v>
                </c:pt>
                <c:pt idx="89">
                  <c:v>2.08171004747332</c:v>
                </c:pt>
                <c:pt idx="90">
                  <c:v>2.26588955742979</c:v>
                </c:pt>
                <c:pt idx="91">
                  <c:v>2.15035773285451</c:v>
                </c:pt>
                <c:pt idx="92">
                  <c:v>2.4691296863214</c:v>
                </c:pt>
                <c:pt idx="93">
                  <c:v>2.4208440856954</c:v>
                </c:pt>
                <c:pt idx="94">
                  <c:v>2.47774025296723</c:v>
                </c:pt>
                <c:pt idx="95">
                  <c:v>2.64387696358972</c:v>
                </c:pt>
                <c:pt idx="96">
                  <c:v>2.65433509821257</c:v>
                </c:pt>
                <c:pt idx="97">
                  <c:v>2.53707074092156</c:v>
                </c:pt>
                <c:pt idx="98">
                  <c:v>2.72526350745293</c:v>
                </c:pt>
                <c:pt idx="99">
                  <c:v>2.52995862647712</c:v>
                </c:pt>
                <c:pt idx="100">
                  <c:v>2.65116331960523</c:v>
                </c:pt>
                <c:pt idx="101">
                  <c:v>2.976044163281049</c:v>
                </c:pt>
                <c:pt idx="102">
                  <c:v>2.95119429037688</c:v>
                </c:pt>
                <c:pt idx="103">
                  <c:v>2.74038555459121</c:v>
                </c:pt>
                <c:pt idx="104">
                  <c:v>2.817800433447359</c:v>
                </c:pt>
                <c:pt idx="105">
                  <c:v>2.903052454885819</c:v>
                </c:pt>
                <c:pt idx="106">
                  <c:v>2.90993982918146</c:v>
                </c:pt>
                <c:pt idx="107">
                  <c:v>2.836551104429679</c:v>
                </c:pt>
                <c:pt idx="108">
                  <c:v>2.659643370982219</c:v>
                </c:pt>
                <c:pt idx="109">
                  <c:v>2.73839941678806</c:v>
                </c:pt>
                <c:pt idx="110">
                  <c:v>2.97719479193703</c:v>
                </c:pt>
                <c:pt idx="111">
                  <c:v>3.11379532562191</c:v>
                </c:pt>
                <c:pt idx="112">
                  <c:v>3.056803963579659</c:v>
                </c:pt>
                <c:pt idx="113">
                  <c:v>2.82530241844815</c:v>
                </c:pt>
                <c:pt idx="114">
                  <c:v>2.93722905994442</c:v>
                </c:pt>
                <c:pt idx="115">
                  <c:v>3.21783543283099</c:v>
                </c:pt>
                <c:pt idx="116">
                  <c:v>3.214617993392169</c:v>
                </c:pt>
                <c:pt idx="117">
                  <c:v>3.13752900882083</c:v>
                </c:pt>
                <c:pt idx="118">
                  <c:v>3.3126573459771</c:v>
                </c:pt>
                <c:pt idx="119">
                  <c:v>3.07436452768852</c:v>
                </c:pt>
                <c:pt idx="120">
                  <c:v>3.02378193836842</c:v>
                </c:pt>
                <c:pt idx="121">
                  <c:v>3.02640676651767</c:v>
                </c:pt>
                <c:pt idx="122">
                  <c:v>3.030706420018869</c:v>
                </c:pt>
                <c:pt idx="123">
                  <c:v>3.0009666898225</c:v>
                </c:pt>
                <c:pt idx="124">
                  <c:v>3.32809291009019</c:v>
                </c:pt>
                <c:pt idx="125">
                  <c:v>3.69251544049522</c:v>
                </c:pt>
                <c:pt idx="126">
                  <c:v>3.43381111223823</c:v>
                </c:pt>
                <c:pt idx="127">
                  <c:v>3.49890901551198</c:v>
                </c:pt>
                <c:pt idx="128">
                  <c:v>3.53003628514097</c:v>
                </c:pt>
                <c:pt idx="129">
                  <c:v>3.449652500825739</c:v>
                </c:pt>
                <c:pt idx="130">
                  <c:v>3.270247935808909</c:v>
                </c:pt>
                <c:pt idx="131">
                  <c:v>3.61056022165557</c:v>
                </c:pt>
                <c:pt idx="132">
                  <c:v>3.88443617729809</c:v>
                </c:pt>
                <c:pt idx="133">
                  <c:v>3.73051387033546</c:v>
                </c:pt>
                <c:pt idx="134">
                  <c:v>3.362922392244529</c:v>
                </c:pt>
                <c:pt idx="135">
                  <c:v>2.98852918418551</c:v>
                </c:pt>
                <c:pt idx="136">
                  <c:v>2.18651841710987</c:v>
                </c:pt>
                <c:pt idx="137">
                  <c:v>1.46872407097073</c:v>
                </c:pt>
                <c:pt idx="138">
                  <c:v>1.04854513763268</c:v>
                </c:pt>
                <c:pt idx="139">
                  <c:v>0.605210727331461</c:v>
                </c:pt>
                <c:pt idx="140">
                  <c:v>-0.982005724409137</c:v>
                </c:pt>
                <c:pt idx="141">
                  <c:v>-1.96411599073465</c:v>
                </c:pt>
                <c:pt idx="142">
                  <c:v>-2.71072395075378</c:v>
                </c:pt>
                <c:pt idx="143">
                  <c:v>-3.25835307018816</c:v>
                </c:pt>
                <c:pt idx="144">
                  <c:v>-3.92705313707375</c:v>
                </c:pt>
                <c:pt idx="145">
                  <c:v>-4.22099182531315</c:v>
                </c:pt>
                <c:pt idx="146">
                  <c:v>-4.65006877663403</c:v>
                </c:pt>
                <c:pt idx="147">
                  <c:v>-4.47947202880715</c:v>
                </c:pt>
                <c:pt idx="148">
                  <c:v>-4.29532676384141</c:v>
                </c:pt>
                <c:pt idx="149">
                  <c:v>-4.2500343959503</c:v>
                </c:pt>
                <c:pt idx="150">
                  <c:v>-3.91028074437902</c:v>
                </c:pt>
                <c:pt idx="151">
                  <c:v>-3.82618284654746</c:v>
                </c:pt>
                <c:pt idx="152">
                  <c:v>-2.08739100918852</c:v>
                </c:pt>
                <c:pt idx="153">
                  <c:v>-0.780056198310151</c:v>
                </c:pt>
                <c:pt idx="154">
                  <c:v>-0.0314681288199714</c:v>
                </c:pt>
                <c:pt idx="155">
                  <c:v>0.452272275208649</c:v>
                </c:pt>
                <c:pt idx="156">
                  <c:v>0.929590833217089</c:v>
                </c:pt>
                <c:pt idx="157">
                  <c:v>1.10835133858518</c:v>
                </c:pt>
                <c:pt idx="158">
                  <c:v>1.36563341281161</c:v>
                </c:pt>
                <c:pt idx="159">
                  <c:v>0.984677952500884</c:v>
                </c:pt>
                <c:pt idx="160">
                  <c:v>1.06301375177686</c:v>
                </c:pt>
                <c:pt idx="161">
                  <c:v>1.19843849809736</c:v>
                </c:pt>
                <c:pt idx="162">
                  <c:v>1.44698593537658</c:v>
                </c:pt>
                <c:pt idx="163">
                  <c:v>1.73082395923867</c:v>
                </c:pt>
                <c:pt idx="164">
                  <c:v>1.44387665173076</c:v>
                </c:pt>
                <c:pt idx="165">
                  <c:v>1.26083958077776</c:v>
                </c:pt>
                <c:pt idx="166">
                  <c:v>1.28864998972525</c:v>
                </c:pt>
                <c:pt idx="167">
                  <c:v>1.32657344813051</c:v>
                </c:pt>
                <c:pt idx="168">
                  <c:v>1.53035260781908</c:v>
                </c:pt>
                <c:pt idx="169">
                  <c:v>1.80704641836169</c:v>
                </c:pt>
                <c:pt idx="170">
                  <c:v>2.51276472858261</c:v>
                </c:pt>
                <c:pt idx="171">
                  <c:v>3.43331391529746</c:v>
                </c:pt>
                <c:pt idx="172">
                  <c:v>3.71071598704604</c:v>
                </c:pt>
                <c:pt idx="173">
                  <c:v>4.05646653906813</c:v>
                </c:pt>
                <c:pt idx="174">
                  <c:v>4.00648043337515</c:v>
                </c:pt>
                <c:pt idx="175">
                  <c:v>3.672402980746869</c:v>
                </c:pt>
                <c:pt idx="176">
                  <c:v>4.03653189793786</c:v>
                </c:pt>
                <c:pt idx="177">
                  <c:v>4.07319520448768</c:v>
                </c:pt>
                <c:pt idx="178">
                  <c:v>4.066548599899409</c:v>
                </c:pt>
                <c:pt idx="179">
                  <c:v>4.03816479850525</c:v>
                </c:pt>
                <c:pt idx="180">
                  <c:v>3.97302646686729</c:v>
                </c:pt>
                <c:pt idx="181">
                  <c:v>3.92612748598166</c:v>
                </c:pt>
                <c:pt idx="182">
                  <c:v>3.51943295510791</c:v>
                </c:pt>
                <c:pt idx="183">
                  <c:v>3.22182248035365</c:v>
                </c:pt>
                <c:pt idx="184">
                  <c:v>3.09059550486898</c:v>
                </c:pt>
                <c:pt idx="185">
                  <c:v>3.00953693161756</c:v>
                </c:pt>
                <c:pt idx="186">
                  <c:v>2.897516910294219</c:v>
                </c:pt>
                <c:pt idx="187">
                  <c:v>3.17442486299183</c:v>
                </c:pt>
                <c:pt idx="188">
                  <c:v>2.846012205890259</c:v>
                </c:pt>
                <c:pt idx="189">
                  <c:v>2.52311506466411</c:v>
                </c:pt>
                <c:pt idx="190">
                  <c:v>2.74454049433093</c:v>
                </c:pt>
                <c:pt idx="191">
                  <c:v>2.7812207112211</c:v>
                </c:pt>
                <c:pt idx="192">
                  <c:v>2.77864671762047</c:v>
                </c:pt>
                <c:pt idx="193">
                  <c:v>2.72434638897394</c:v>
                </c:pt>
                <c:pt idx="194">
                  <c:v>2.74475257792196</c:v>
                </c:pt>
                <c:pt idx="195">
                  <c:v>2.41762677717159</c:v>
                </c:pt>
                <c:pt idx="196">
                  <c:v>2.42577646895517</c:v>
                </c:pt>
                <c:pt idx="197">
                  <c:v>2.19916209274504</c:v>
                </c:pt>
                <c:pt idx="198">
                  <c:v>1.87363801223908</c:v>
                </c:pt>
                <c:pt idx="199">
                  <c:v>1.64610992416038</c:v>
                </c:pt>
                <c:pt idx="200">
                  <c:v>1.31528806127423</c:v>
                </c:pt>
                <c:pt idx="201">
                  <c:v>1.281761432139999</c:v>
                </c:pt>
                <c:pt idx="202">
                  <c:v>0.752962331394472</c:v>
                </c:pt>
                <c:pt idx="203">
                  <c:v>0.431861005601312</c:v>
                </c:pt>
                <c:pt idx="204">
                  <c:v>0.0950784773461369</c:v>
                </c:pt>
                <c:pt idx="205">
                  <c:v>-0.121975522555663</c:v>
                </c:pt>
                <c:pt idx="206">
                  <c:v>-0.245560553210209</c:v>
                </c:pt>
                <c:pt idx="207">
                  <c:v>-0.260514949783246</c:v>
                </c:pt>
                <c:pt idx="208">
                  <c:v>-0.310467329898462</c:v>
                </c:pt>
                <c:pt idx="209">
                  <c:v>-0.150750308194132</c:v>
                </c:pt>
                <c:pt idx="210">
                  <c:v>0.0258310348202201</c:v>
                </c:pt>
                <c:pt idx="211">
                  <c:v>0.343403535306104</c:v>
                </c:pt>
                <c:pt idx="212">
                  <c:v>0.430275550842055</c:v>
                </c:pt>
                <c:pt idx="213">
                  <c:v>0.646959347465727</c:v>
                </c:pt>
                <c:pt idx="214">
                  <c:v>0.742402831216803</c:v>
                </c:pt>
                <c:pt idx="215">
                  <c:v>0.703449954310963</c:v>
                </c:pt>
                <c:pt idx="216">
                  <c:v>0.751575580158177</c:v>
                </c:pt>
                <c:pt idx="217">
                  <c:v>0.837977732857934</c:v>
                </c:pt>
                <c:pt idx="218">
                  <c:v>0.459381960365761</c:v>
                </c:pt>
                <c:pt idx="219">
                  <c:v>0.572425377763862</c:v>
                </c:pt>
                <c:pt idx="220">
                  <c:v>0.353525349394285</c:v>
                </c:pt>
                <c:pt idx="221">
                  <c:v>-0.129463367485111</c:v>
                </c:pt>
                <c:pt idx="222">
                  <c:v>-0.185055490032286</c:v>
                </c:pt>
                <c:pt idx="223">
                  <c:v>-0.6302127527759</c:v>
                </c:pt>
                <c:pt idx="224">
                  <c:v>-1.00890007587728</c:v>
                </c:pt>
                <c:pt idx="225">
                  <c:v>-1.65452428683576</c:v>
                </c:pt>
                <c:pt idx="226">
                  <c:v>-2.320773995774529</c:v>
                </c:pt>
                <c:pt idx="227">
                  <c:v>-2.52709145951934</c:v>
                </c:pt>
                <c:pt idx="228">
                  <c:v>-3.07547560153627</c:v>
                </c:pt>
                <c:pt idx="229">
                  <c:v>-3.66730816589535</c:v>
                </c:pt>
                <c:pt idx="230">
                  <c:v>-4.158280487447449</c:v>
                </c:pt>
                <c:pt idx="231">
                  <c:v>-4.969438526680249</c:v>
                </c:pt>
                <c:pt idx="232">
                  <c:v>-5.683884757421149</c:v>
                </c:pt>
                <c:pt idx="233">
                  <c:v>-6.093610744665749</c:v>
                </c:pt>
                <c:pt idx="234">
                  <c:v>-6.53507026645403</c:v>
                </c:pt>
                <c:pt idx="235">
                  <c:v>-7.09269431425035</c:v>
                </c:pt>
                <c:pt idx="236">
                  <c:v>-7.09658706582863</c:v>
                </c:pt>
                <c:pt idx="237">
                  <c:v>-7.028883916117809</c:v>
                </c:pt>
                <c:pt idx="238">
                  <c:v>-6.54248315194315</c:v>
                </c:pt>
                <c:pt idx="239">
                  <c:v>-6.24163793834875</c:v>
                </c:pt>
                <c:pt idx="240">
                  <c:v>-5.543918362926399</c:v>
                </c:pt>
                <c:pt idx="241">
                  <c:v>-4.76665213224871</c:v>
                </c:pt>
                <c:pt idx="242">
                  <c:v>-3.333340669718239</c:v>
                </c:pt>
                <c:pt idx="243">
                  <c:v>-2.04012733023706</c:v>
                </c:pt>
                <c:pt idx="244">
                  <c:v>-0.446268292606659</c:v>
                </c:pt>
                <c:pt idx="245">
                  <c:v>1.05531899198718</c:v>
                </c:pt>
                <c:pt idx="246">
                  <c:v>2.39793790202327</c:v>
                </c:pt>
                <c:pt idx="247">
                  <c:v>3.89090393812114</c:v>
                </c:pt>
                <c:pt idx="248">
                  <c:v>4.94824809517367</c:v>
                </c:pt>
                <c:pt idx="249">
                  <c:v>6.0361671802864</c:v>
                </c:pt>
                <c:pt idx="250">
                  <c:v>6.92537408332611</c:v>
                </c:pt>
                <c:pt idx="251">
                  <c:v>7.329932939762689</c:v>
                </c:pt>
                <c:pt idx="252">
                  <c:v>7.620438574720379</c:v>
                </c:pt>
                <c:pt idx="253">
                  <c:v>7.77494559056053</c:v>
                </c:pt>
                <c:pt idx="254">
                  <c:v>7.605804749724789</c:v>
                </c:pt>
                <c:pt idx="255">
                  <c:v>7.44894341524828</c:v>
                </c:pt>
                <c:pt idx="256">
                  <c:v>7.061196077737549</c:v>
                </c:pt>
                <c:pt idx="257">
                  <c:v>6.644816003213809</c:v>
                </c:pt>
                <c:pt idx="258">
                  <c:v>6.082486886345698</c:v>
                </c:pt>
                <c:pt idx="259">
                  <c:v>5.70822861472937</c:v>
                </c:pt>
                <c:pt idx="260">
                  <c:v>5.524486452208679</c:v>
                </c:pt>
                <c:pt idx="261">
                  <c:v>5.09889316371954</c:v>
                </c:pt>
                <c:pt idx="262">
                  <c:v>4.740035327086059</c:v>
                </c:pt>
                <c:pt idx="263">
                  <c:v>4.612400263450099</c:v>
                </c:pt>
                <c:pt idx="264">
                  <c:v>4.46597288269665</c:v>
                </c:pt>
                <c:pt idx="265">
                  <c:v>4.372699237848989</c:v>
                </c:pt>
                <c:pt idx="266">
                  <c:v>4.155503759611749</c:v>
                </c:pt>
                <c:pt idx="267">
                  <c:v>3.83814405067437</c:v>
                </c:pt>
                <c:pt idx="268">
                  <c:v>3.75424839944091</c:v>
                </c:pt>
                <c:pt idx="269">
                  <c:v>3.76199772159993</c:v>
                </c:pt>
                <c:pt idx="270">
                  <c:v>3.515042260596779</c:v>
                </c:pt>
                <c:pt idx="271">
                  <c:v>3.436865359168399</c:v>
                </c:pt>
                <c:pt idx="272">
                  <c:v>2.99126441732768</c:v>
                </c:pt>
                <c:pt idx="273">
                  <c:v>2.95492592822115</c:v>
                </c:pt>
                <c:pt idx="274">
                  <c:v>2.750828703478709</c:v>
                </c:pt>
                <c:pt idx="275">
                  <c:v>2.71669876606217</c:v>
                </c:pt>
                <c:pt idx="276">
                  <c:v>2.72081065116851</c:v>
                </c:pt>
                <c:pt idx="277">
                  <c:v>2.58419217900549</c:v>
                </c:pt>
                <c:pt idx="278">
                  <c:v>2.31972416644287</c:v>
                </c:pt>
                <c:pt idx="279">
                  <c:v>2.53001074739558</c:v>
                </c:pt>
                <c:pt idx="280">
                  <c:v>2.337108214263019</c:v>
                </c:pt>
                <c:pt idx="281">
                  <c:v>1.92603307050559</c:v>
                </c:pt>
                <c:pt idx="282">
                  <c:v>2.06089284855038</c:v>
                </c:pt>
                <c:pt idx="283">
                  <c:v>2.02871375729642</c:v>
                </c:pt>
                <c:pt idx="284">
                  <c:v>2.02075209222963</c:v>
                </c:pt>
                <c:pt idx="285">
                  <c:v>1.88512473136604</c:v>
                </c:pt>
                <c:pt idx="286">
                  <c:v>1.93024003673469</c:v>
                </c:pt>
                <c:pt idx="287">
                  <c:v>1.90111105873391</c:v>
                </c:pt>
                <c:pt idx="288">
                  <c:v>1.84027102850324</c:v>
                </c:pt>
                <c:pt idx="289">
                  <c:v>1.95149118881351</c:v>
                </c:pt>
                <c:pt idx="290">
                  <c:v>2.170228180233219</c:v>
                </c:pt>
                <c:pt idx="291">
                  <c:v>2.13767029170934</c:v>
                </c:pt>
                <c:pt idx="292">
                  <c:v>2.47214280973777</c:v>
                </c:pt>
                <c:pt idx="293">
                  <c:v>2.76737907159618</c:v>
                </c:pt>
                <c:pt idx="294">
                  <c:v>2.98010245501206</c:v>
                </c:pt>
                <c:pt idx="295">
                  <c:v>3.1492023528715</c:v>
                </c:pt>
                <c:pt idx="296">
                  <c:v>3.46786799852247</c:v>
                </c:pt>
                <c:pt idx="297">
                  <c:v>3.862752573172299</c:v>
                </c:pt>
                <c:pt idx="298">
                  <c:v>3.885767634529099</c:v>
                </c:pt>
                <c:pt idx="299">
                  <c:v>4.03346702873527</c:v>
                </c:pt>
                <c:pt idx="300">
                  <c:v>4.13474976390926</c:v>
                </c:pt>
                <c:pt idx="301">
                  <c:v>4.137327329466349</c:v>
                </c:pt>
                <c:pt idx="302">
                  <c:v>4.105964568127178</c:v>
                </c:pt>
                <c:pt idx="303">
                  <c:v>4.02702419510953</c:v>
                </c:pt>
                <c:pt idx="304">
                  <c:v>3.67807569047703</c:v>
                </c:pt>
                <c:pt idx="305">
                  <c:v>3.63806821156708</c:v>
                </c:pt>
                <c:pt idx="306">
                  <c:v>3.53923962551407</c:v>
                </c:pt>
                <c:pt idx="307">
                  <c:v>3.055663946893239</c:v>
                </c:pt>
                <c:pt idx="308">
                  <c:v>3.04492728934983</c:v>
                </c:pt>
                <c:pt idx="309">
                  <c:v>2.77053512979949</c:v>
                </c:pt>
                <c:pt idx="310">
                  <c:v>2.71055169709892</c:v>
                </c:pt>
                <c:pt idx="311">
                  <c:v>2.4996937484994</c:v>
                </c:pt>
                <c:pt idx="312">
                  <c:v>2.24087384642617</c:v>
                </c:pt>
                <c:pt idx="313">
                  <c:v>2.00429953374048</c:v>
                </c:pt>
                <c:pt idx="314">
                  <c:v>1.82332550538532</c:v>
                </c:pt>
                <c:pt idx="315">
                  <c:v>1.89684655662659</c:v>
                </c:pt>
                <c:pt idx="316">
                  <c:v>1.83989600477518</c:v>
                </c:pt>
                <c:pt idx="317">
                  <c:v>1.73376725989617</c:v>
                </c:pt>
                <c:pt idx="318">
                  <c:v>1.45031618673592</c:v>
                </c:pt>
                <c:pt idx="319">
                  <c:v>1.60915072280871</c:v>
                </c:pt>
                <c:pt idx="320">
                  <c:v>1.53648560079704</c:v>
                </c:pt>
                <c:pt idx="321">
                  <c:v>1.42585790019786</c:v>
                </c:pt>
                <c:pt idx="322">
                  <c:v>1.56806944363502</c:v>
                </c:pt>
                <c:pt idx="323">
                  <c:v>1.53221430904506</c:v>
                </c:pt>
                <c:pt idx="324">
                  <c:v>1.57597448115611</c:v>
                </c:pt>
                <c:pt idx="325">
                  <c:v>1.60371167797814</c:v>
                </c:pt>
                <c:pt idx="326">
                  <c:v>1.89067172130177</c:v>
                </c:pt>
                <c:pt idx="327">
                  <c:v>1.66461566826243</c:v>
                </c:pt>
                <c:pt idx="328">
                  <c:v>1.87428629838505</c:v>
                </c:pt>
                <c:pt idx="329">
                  <c:v>1.93869745204585</c:v>
                </c:pt>
                <c:pt idx="330">
                  <c:v>2.0148079235164</c:v>
                </c:pt>
                <c:pt idx="331">
                  <c:v>2.15056076941059</c:v>
                </c:pt>
                <c:pt idx="332">
                  <c:v>2.126657193516199</c:v>
                </c:pt>
                <c:pt idx="333">
                  <c:v>2.3011466914793</c:v>
                </c:pt>
                <c:pt idx="334">
                  <c:v>2.25757285155601</c:v>
                </c:pt>
                <c:pt idx="335">
                  <c:v>2.43865991869148</c:v>
                </c:pt>
                <c:pt idx="336">
                  <c:v>2.46922779307868</c:v>
                </c:pt>
                <c:pt idx="337">
                  <c:v>2.6192823989914</c:v>
                </c:pt>
                <c:pt idx="338">
                  <c:v>2.50867089125791</c:v>
                </c:pt>
                <c:pt idx="339">
                  <c:v>2.69153735006607</c:v>
                </c:pt>
                <c:pt idx="340">
                  <c:v>2.649418503051669</c:v>
                </c:pt>
                <c:pt idx="341">
                  <c:v>2.795838464475509</c:v>
                </c:pt>
                <c:pt idx="342">
                  <c:v>2.86557743639699</c:v>
                </c:pt>
                <c:pt idx="343">
                  <c:v>2.93383125098317</c:v>
                </c:pt>
                <c:pt idx="344">
                  <c:v>2.66466499094474</c:v>
                </c:pt>
                <c:pt idx="345">
                  <c:v>2.64007176074547</c:v>
                </c:pt>
                <c:pt idx="346">
                  <c:v>2.5767723267109</c:v>
                </c:pt>
                <c:pt idx="347">
                  <c:v>2.438467804456729</c:v>
                </c:pt>
                <c:pt idx="348">
                  <c:v>2.432569979125239</c:v>
                </c:pt>
                <c:pt idx="349">
                  <c:v>2.423115995093759</c:v>
                </c:pt>
                <c:pt idx="350">
                  <c:v>2.358420194421759</c:v>
                </c:pt>
              </c:numCache>
            </c:numRef>
          </c:val>
        </c:ser>
        <c:dLbls/>
        <c:marker val="1"/>
        <c:axId val="230051736"/>
        <c:axId val="230055032"/>
      </c:lineChart>
      <c:catAx>
        <c:axId val="230051736"/>
        <c:scaling>
          <c:orientation val="minMax"/>
        </c:scaling>
        <c:axPos val="b"/>
        <c:numFmt formatCode="@" sourceLinked="0"/>
        <c:tickLblPos val="low"/>
        <c:txPr>
          <a:bodyPr rot="0" vert="horz"/>
          <a:lstStyle/>
          <a:p>
            <a:pPr>
              <a:defRPr sz="1484" b="1" i="0" u="none" strike="noStrike" baseline="0">
                <a:solidFill>
                  <a:schemeClr val="tx1"/>
                </a:solidFill>
                <a:latin typeface="Arial"/>
                <a:ea typeface="Arial"/>
                <a:cs typeface="Arial"/>
              </a:defRPr>
            </a:pPr>
            <a:endParaRPr lang="en-US"/>
          </a:p>
        </c:txPr>
        <c:crossAx val="230055032"/>
        <c:crosses val="autoZero"/>
        <c:lblAlgn val="ctr"/>
        <c:lblOffset val="100"/>
        <c:tickLblSkip val="120"/>
        <c:tickMarkSkip val="12"/>
      </c:catAx>
      <c:valAx>
        <c:axId val="230055032"/>
        <c:scaling>
          <c:orientation val="minMax"/>
          <c:max val="8.0"/>
          <c:min val="-8.0"/>
        </c:scaling>
        <c:axPos val="l"/>
        <c:numFmt formatCode="#,##0" sourceLinked="0"/>
        <c:tickLblPos val="nextTo"/>
        <c:txPr>
          <a:bodyPr rot="0" vert="horz"/>
          <a:lstStyle/>
          <a:p>
            <a:pPr>
              <a:defRPr sz="1696" b="1" i="0" u="none" strike="noStrike" baseline="0">
                <a:solidFill>
                  <a:schemeClr val="tx1"/>
                </a:solidFill>
                <a:latin typeface="Arial"/>
                <a:ea typeface="Arial"/>
                <a:cs typeface="Arial"/>
              </a:defRPr>
            </a:pPr>
            <a:endParaRPr lang="en-US"/>
          </a:p>
        </c:txPr>
        <c:crossAx val="230051736"/>
        <c:crosses val="autoZero"/>
        <c:crossBetween val="between"/>
        <c:majorUnit val="4.0"/>
      </c:valAx>
      <c:spPr>
        <a:noFill/>
        <a:ln w="25400">
          <a:noFill/>
        </a:ln>
      </c:spPr>
    </c:plotArea>
    <c:legend>
      <c:legendPos val="r"/>
      <c:layout>
        <c:manualLayout>
          <c:xMode val="edge"/>
          <c:yMode val="edge"/>
          <c:x val="0.0637916659055117"/>
          <c:y val="0.645762521763416"/>
          <c:w val="0.299248926094896"/>
          <c:h val="0.177408237118732"/>
        </c:manualLayout>
      </c:layout>
      <c:spPr>
        <a:noFill/>
        <a:ln w="3366">
          <a:noFill/>
          <a:prstDash val="solid"/>
        </a:ln>
      </c:spPr>
      <c:txPr>
        <a:bodyPr/>
        <a:lstStyle/>
        <a:p>
          <a:pPr>
            <a:defRPr sz="16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908" b="1" i="0" u="none" strike="noStrike" baseline="0">
          <a:solidFill>
            <a:schemeClr val="tx1"/>
          </a:solidFill>
          <a:latin typeface="Times New Roman"/>
          <a:ea typeface="Times New Roman"/>
          <a:cs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2"/>
  <c:chart>
    <c:title>
      <c:spPr>
        <a:noFill/>
        <a:ln>
          <a:noFill/>
        </a:ln>
        <a:effectLst/>
      </c:spPr>
      <c:txPr>
        <a:bodyPr rot="0" spcFirstLastPara="1" vertOverflow="ellipsis" vert="horz" wrap="square" anchor="ctr" anchorCtr="1"/>
        <a:lstStyle/>
        <a:p>
          <a:pPr>
            <a:defRPr sz="2160" b="1" i="0" u="none" strike="noStrike" kern="1200" baseline="0">
              <a:solidFill>
                <a:schemeClr val="tx1"/>
              </a:solidFill>
              <a:latin typeface="+mn-lt"/>
              <a:ea typeface="+mn-ea"/>
              <a:cs typeface="+mn-cs"/>
            </a:defRPr>
          </a:pPr>
          <a:endParaRPr lang="en-US"/>
        </a:p>
      </c:txPr>
    </c:title>
    <c:plotArea>
      <c:layout>
        <c:manualLayout>
          <c:layoutTarget val="inner"/>
          <c:xMode val="edge"/>
          <c:yMode val="edge"/>
          <c:x val="0.0794844147577407"/>
          <c:y val="0.0855408570333277"/>
          <c:w val="0.908104160591037"/>
          <c:h val="0.814224588893947"/>
        </c:manualLayout>
      </c:layout>
      <c:barChart>
        <c:barDir val="col"/>
        <c:grouping val="clustered"/>
        <c:ser>
          <c:idx val="0"/>
          <c:order val="0"/>
          <c:tx>
            <c:strRef>
              <c:f>Sheet1!$D$1</c:f>
              <c:strCache>
                <c:ptCount val="1"/>
                <c:pt idx="0">
                  <c:v>RevPAR</c:v>
                </c:pt>
              </c:strCache>
            </c:strRef>
          </c:tx>
          <c:spPr>
            <a:solidFill>
              <a:schemeClr val="accent4">
                <a:lumMod val="75000"/>
              </a:scheme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layout/>
                <c15:showLeaderLines val="0"/>
              </c:ext>
            </c:extLst>
          </c:dLbls>
          <c:cat>
            <c:strRef>
              <c:f>Sheet1!$A$2:$A$8</c:f>
              <c:strCache>
                <c:ptCount val="4"/>
                <c:pt idx="0">
                  <c:v>Bowling Green Area</c:v>
                </c:pt>
                <c:pt idx="1">
                  <c:v>Corbin/London Area</c:v>
                </c:pt>
                <c:pt idx="2">
                  <c:v>Kentucky East Area</c:v>
                </c:pt>
                <c:pt idx="3">
                  <c:v>Kentucky West Area</c:v>
                </c:pt>
              </c:strCache>
            </c:strRef>
          </c:cat>
          <c:val>
            <c:numRef>
              <c:f>Sheet1!$D$2:$D$8</c:f>
              <c:numCache>
                <c:formatCode>General</c:formatCode>
                <c:ptCount val="4"/>
                <c:pt idx="0">
                  <c:v>0.3</c:v>
                </c:pt>
                <c:pt idx="1">
                  <c:v>3.9</c:v>
                </c:pt>
                <c:pt idx="2">
                  <c:v>1.9</c:v>
                </c:pt>
                <c:pt idx="3">
                  <c:v>5.2</c:v>
                </c:pt>
              </c:numCache>
            </c:numRef>
          </c:val>
        </c:ser>
        <c:dLbls/>
        <c:axId val="414375944"/>
        <c:axId val="414372104"/>
      </c:barChart>
      <c:catAx>
        <c:axId val="414375944"/>
        <c:scaling>
          <c:orientation val="minMax"/>
        </c:scaling>
        <c:axPos val="b"/>
        <c:numFmt formatCode="General" sourceLinked="0"/>
        <c:tickLblPos val="low"/>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300" b="1" i="0" u="none" strike="noStrike" kern="1200" baseline="0">
                <a:solidFill>
                  <a:schemeClr val="tx1"/>
                </a:solidFill>
                <a:latin typeface="+mn-lt"/>
                <a:ea typeface="+mn-ea"/>
                <a:cs typeface="+mn-cs"/>
              </a:defRPr>
            </a:pPr>
            <a:endParaRPr lang="en-US"/>
          </a:p>
        </c:txPr>
        <c:crossAx val="414372104"/>
        <c:crosses val="autoZero"/>
        <c:lblAlgn val="ctr"/>
        <c:lblOffset val="100"/>
        <c:tickLblSkip val="1"/>
      </c:catAx>
      <c:valAx>
        <c:axId val="414372104"/>
        <c:scaling>
          <c:orientation val="minMax"/>
          <c:max val="10.0"/>
          <c:min val="-2.0"/>
        </c:scaling>
        <c:axPos val="l"/>
        <c:numFmt formatCode="0" sourceLinked="0"/>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14375944"/>
        <c:crosses val="autoZero"/>
        <c:crossBetween val="between"/>
      </c:valAx>
      <c:spPr>
        <a:noFill/>
        <a:ln>
          <a:noFill/>
        </a:ln>
        <a:effectLst/>
      </c:spPr>
    </c:plotArea>
    <c:legend>
      <c:legendPos val="r"/>
      <c:layout>
        <c:manualLayout>
          <c:xMode val="edge"/>
          <c:yMode val="edge"/>
          <c:x val="0.110589439524337"/>
          <c:y val="0.0709452444274065"/>
          <c:w val="0.0833606800068537"/>
          <c:h val="0.060226462730910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chart>
  <c:spPr>
    <a:noFill/>
    <a:ln w="9525" cap="flat" cmpd="sng" algn="ctr">
      <a:noFill/>
      <a:prstDash val="solid"/>
    </a:ln>
    <a:effectLst/>
  </c:spPr>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794844147577407"/>
          <c:y val="0.0855408570333277"/>
          <c:w val="0.908104160591037"/>
          <c:h val="0.814224588893947"/>
        </c:manualLayout>
      </c:layout>
      <c:barChart>
        <c:barDir val="col"/>
        <c:grouping val="clustered"/>
        <c:ser>
          <c:idx val="0"/>
          <c:order val="0"/>
          <c:tx>
            <c:strRef>
              <c:f>Sheet1!$B$1</c:f>
              <c:strCache>
                <c:ptCount val="1"/>
                <c:pt idx="0">
                  <c:v>Occ</c:v>
                </c:pt>
              </c:strCache>
            </c:strRef>
          </c:tx>
          <c:spPr>
            <a:solidFill>
              <a:srgbClr val="00B0F0"/>
            </a:solidFill>
            <a:ln>
              <a:noFill/>
            </a:ln>
            <a:effectLst/>
            <a:scene3d>
              <a:camera prst="orthographicFront"/>
              <a:lightRig rig="threePt" dir="t"/>
            </a:scene3d>
            <a:sp3d>
              <a:bevelT/>
            </a:sp3d>
          </c:spPr>
          <c:dPt>
            <c:idx val="3"/>
          </c:dPt>
          <c:dLbls>
            <c:numFmt formatCode="0&quot;%&quot;"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layout/>
                <c15:showLeaderLines val="0"/>
              </c:ext>
            </c:extLst>
          </c:dLbls>
          <c:cat>
            <c:strRef>
              <c:f>Sheet1!$A$2:$A$5</c:f>
              <c:strCache>
                <c:ptCount val="4"/>
                <c:pt idx="0">
                  <c:v>Spring Quilt Week, Paducah</c:v>
                </c:pt>
                <c:pt idx="1">
                  <c:v>Horsey Hundred, Georgetown</c:v>
                </c:pt>
                <c:pt idx="2">
                  <c:v>Corvette Bash, Bowling Green</c:v>
                </c:pt>
                <c:pt idx="3">
                  <c:v>Hillbilly Days, Pikeville</c:v>
                </c:pt>
              </c:strCache>
            </c:strRef>
          </c:cat>
          <c:val>
            <c:numRef>
              <c:f>Sheet1!$B$2:$B$5</c:f>
              <c:numCache>
                <c:formatCode>0.0</c:formatCode>
                <c:ptCount val="4"/>
                <c:pt idx="0">
                  <c:v>87.5</c:v>
                </c:pt>
                <c:pt idx="1">
                  <c:v>81.2</c:v>
                </c:pt>
                <c:pt idx="2">
                  <c:v>80.4</c:v>
                </c:pt>
                <c:pt idx="3">
                  <c:v>83.2</c:v>
                </c:pt>
              </c:numCache>
            </c:numRef>
          </c:val>
        </c:ser>
        <c:ser>
          <c:idx val="1"/>
          <c:order val="1"/>
          <c:tx>
            <c:strRef>
              <c:f>Sheet1!$C$1</c:f>
              <c:strCache>
                <c:ptCount val="1"/>
                <c:pt idx="0">
                  <c:v>ADR</c:v>
                </c:pt>
              </c:strCache>
            </c:strRef>
          </c:tx>
          <c:spPr>
            <a:solidFill>
              <a:srgbClr val="D22630"/>
            </a:solidFill>
            <a:ln>
              <a:noFill/>
            </a:ln>
            <a:effectLst/>
            <a:scene3d>
              <a:camera prst="orthographicFront"/>
              <a:lightRig rig="threePt" dir="t"/>
            </a:scene3d>
            <a:sp3d>
              <a:bevelT/>
            </a:sp3d>
          </c:spPr>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Sheet1!$A$2:$A$5</c:f>
              <c:strCache>
                <c:ptCount val="4"/>
                <c:pt idx="0">
                  <c:v>Spring Quilt Week, Paducah</c:v>
                </c:pt>
                <c:pt idx="1">
                  <c:v>Horsey Hundred, Georgetown</c:v>
                </c:pt>
                <c:pt idx="2">
                  <c:v>Corvette Bash, Bowling Green</c:v>
                </c:pt>
                <c:pt idx="3">
                  <c:v>Hillbilly Days, Pikeville</c:v>
                </c:pt>
              </c:strCache>
            </c:strRef>
          </c:cat>
          <c:val>
            <c:numRef>
              <c:f>Sheet1!$C$2:$C$5</c:f>
              <c:numCache>
                <c:formatCode>0.0</c:formatCode>
                <c:ptCount val="4"/>
                <c:pt idx="0">
                  <c:v>177.76</c:v>
                </c:pt>
                <c:pt idx="1">
                  <c:v>99.1</c:v>
                </c:pt>
                <c:pt idx="2">
                  <c:v>101.19</c:v>
                </c:pt>
                <c:pt idx="3">
                  <c:v>124.77</c:v>
                </c:pt>
              </c:numCache>
            </c:numRef>
          </c:val>
        </c:ser>
        <c:dLbls/>
        <c:axId val="414276520"/>
        <c:axId val="414272536"/>
      </c:barChart>
      <c:catAx>
        <c:axId val="414276520"/>
        <c:scaling>
          <c:orientation val="minMax"/>
        </c:scaling>
        <c:axPos val="b"/>
        <c:numFmt formatCode="General" sourceLinked="0"/>
        <c:tickLblPos val="low"/>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300" b="1" i="0" u="none" strike="noStrike" kern="1200" baseline="0">
                <a:solidFill>
                  <a:schemeClr val="tx1"/>
                </a:solidFill>
                <a:latin typeface="+mn-lt"/>
                <a:ea typeface="+mn-ea"/>
                <a:cs typeface="+mn-cs"/>
              </a:defRPr>
            </a:pPr>
            <a:endParaRPr lang="en-US"/>
          </a:p>
        </c:txPr>
        <c:crossAx val="414272536"/>
        <c:crosses val="autoZero"/>
        <c:lblAlgn val="ctr"/>
        <c:lblOffset val="100"/>
        <c:tickLblSkip val="1"/>
      </c:catAx>
      <c:valAx>
        <c:axId val="414272536"/>
        <c:scaling>
          <c:orientation val="minMax"/>
        </c:scaling>
        <c:delete val="1"/>
        <c:axPos val="l"/>
        <c:numFmt formatCode="0" sourceLinked="0"/>
        <c:tickLblPos val="nextTo"/>
        <c:crossAx val="414276520"/>
        <c:crosses val="autoZero"/>
        <c:crossBetween val="between"/>
      </c:valAx>
      <c:spPr>
        <a:noFill/>
        <a:ln>
          <a:noFill/>
        </a:ln>
        <a:effectLst/>
      </c:spPr>
    </c:plotArea>
    <c:legend>
      <c:legendPos val="r"/>
      <c:layout>
        <c:manualLayout>
          <c:xMode val="edge"/>
          <c:yMode val="edge"/>
          <c:x val="0.826883661592912"/>
          <c:y val="0.0614362331384623"/>
          <c:w val="0.058131914650579"/>
          <c:h val="0.1204529254618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chart>
  <c:spPr>
    <a:noFill/>
    <a:ln w="9525" cap="flat" cmpd="sng" algn="ctr">
      <a:noFill/>
      <a:prstDash val="solid"/>
    </a:ln>
    <a:effectLst/>
  </c:spPr>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4"/>
  <c:chart>
    <c:autoTitleDeleted val="1"/>
    <c:plotArea>
      <c:layout>
        <c:manualLayout>
          <c:layoutTarget val="inner"/>
          <c:xMode val="edge"/>
          <c:yMode val="edge"/>
          <c:x val="0.0248350795498642"/>
          <c:y val="0.189544933906441"/>
          <c:w val="0.965851765618937"/>
          <c:h val="0.68776940309381"/>
        </c:manualLayout>
      </c:layout>
      <c:barChart>
        <c:barDir val="col"/>
        <c:grouping val="clustered"/>
        <c:ser>
          <c:idx val="0"/>
          <c:order val="0"/>
          <c:tx>
            <c:strRef>
              <c:f>Sheet1!$B$1</c:f>
              <c:strCache>
                <c:ptCount val="1"/>
                <c:pt idx="0">
                  <c:v>Normal Average</c:v>
                </c:pt>
              </c:strCache>
            </c:strRef>
          </c:tx>
          <c:spPr>
            <a:solidFill>
              <a:schemeClr val="accent3">
                <a:lumMod val="60000"/>
                <a:lumOff val="40000"/>
              </a:schemeClr>
            </a:solidFill>
            <a:ln>
              <a:noFill/>
            </a:ln>
            <a:scene3d>
              <a:camera prst="orthographicFront"/>
              <a:lightRig rig="threePt" dir="t"/>
            </a:scene3d>
            <a:sp3d>
              <a:bevelT/>
            </a:sp3d>
          </c:spPr>
          <c:dLbls>
            <c:dLbl>
              <c:idx val="0"/>
              <c:layout>
                <c:manualLayout>
                  <c:x val="-0.0232828870779977"/>
                  <c:y val="0.0"/>
                </c:manualLayout>
              </c:layout>
              <c:showVal val="1"/>
              <c:extLst>
                <c:ext xmlns:c15="http://schemas.microsoft.com/office/drawing/2012/chart" uri="{CE6537A1-D6FC-4f65-9D91-7224C49458BB}">
                  <c15:layout/>
                </c:ext>
              </c:extLst>
            </c:dLbl>
            <c:dLbl>
              <c:idx val="1"/>
              <c:layout>
                <c:manualLayout>
                  <c:x val="-0.0155219247186651"/>
                  <c:y val="0.00963780082080672"/>
                </c:manualLayout>
              </c:layout>
              <c:showVal val="1"/>
              <c:extLst>
                <c:ext xmlns:c15="http://schemas.microsoft.com/office/drawing/2012/chart" uri="{CE6537A1-D6FC-4f65-9D91-7224C49458BB}">
                  <c15:layout/>
                </c:ext>
              </c:extLst>
            </c:dLbl>
            <c:dLbl>
              <c:idx val="2"/>
              <c:layout>
                <c:manualLayout>
                  <c:x val="-0.0170741171905316"/>
                  <c:y val="-5.88969912996385E-17"/>
                </c:manualLayout>
              </c:layout>
              <c:showVal val="1"/>
              <c:extLst>
                <c:ext xmlns:c15="http://schemas.microsoft.com/office/drawing/2012/chart" uri="{CE6537A1-D6FC-4f65-9D91-7224C49458BB}">
                  <c15:layout/>
                </c:ext>
              </c:extLst>
            </c:dLbl>
            <c:numFmt formatCode="&quot;$&quot;#,##0" sourceLinked="0"/>
            <c:spPr>
              <a:noFill/>
              <a:ln>
                <a:noFill/>
              </a:ln>
              <a:effectLst/>
            </c:spPr>
            <c:txPr>
              <a:bodyPr wrap="square" lIns="38100" tIns="19050" rIns="38100" bIns="19050" anchor="ctr">
                <a:spAutoFit/>
              </a:bodyPr>
              <a:lstStyle/>
              <a:p>
                <a:pPr>
                  <a:defRPr sz="3200" b="1">
                    <a:solidFill>
                      <a:schemeClr val="tx1"/>
                    </a:solidFill>
                  </a:defRPr>
                </a:pPr>
                <a:endParaRPr lang="en-US"/>
              </a:p>
            </c:txPr>
            <c:showVal val="1"/>
            <c:extLst>
              <c:ext xmlns:c15="http://schemas.microsoft.com/office/drawing/2012/chart" uri="{CE6537A1-D6FC-4f65-9D91-7224C49458BB}">
                <c15:showLeaderLines val="1"/>
              </c:ext>
            </c:extLst>
          </c:dLbls>
          <c:cat>
            <c:strRef>
              <c:f>Sheet1!$A$2:$A$4</c:f>
              <c:strCache>
                <c:ptCount val="3"/>
                <c:pt idx="0">
                  <c:v>Wednesday</c:v>
                </c:pt>
                <c:pt idx="1">
                  <c:v>Thursday</c:v>
                </c:pt>
                <c:pt idx="2">
                  <c:v>Friday</c:v>
                </c:pt>
              </c:strCache>
            </c:strRef>
          </c:cat>
          <c:val>
            <c:numRef>
              <c:f>Sheet1!$B$2:$B$4</c:f>
              <c:numCache>
                <c:formatCode>_(#,##0.00_);_(\-#,##0.00_)</c:formatCode>
                <c:ptCount val="3"/>
                <c:pt idx="0">
                  <c:v>62.12</c:v>
                </c:pt>
                <c:pt idx="1">
                  <c:v>53.9</c:v>
                </c:pt>
                <c:pt idx="2" formatCode="#,##0.00">
                  <c:v>54.76</c:v>
                </c:pt>
              </c:numCache>
            </c:numRef>
          </c:val>
        </c:ser>
        <c:ser>
          <c:idx val="1"/>
          <c:order val="1"/>
          <c:tx>
            <c:strRef>
              <c:f>Sheet1!$C$1</c:f>
              <c:strCache>
                <c:ptCount val="1"/>
                <c:pt idx="0">
                  <c:v>Spring Quilt Week</c:v>
                </c:pt>
              </c:strCache>
            </c:strRef>
          </c:tx>
          <c:spPr>
            <a:solidFill>
              <a:schemeClr val="accent4">
                <a:lumMod val="75000"/>
              </a:schemeClr>
            </a:solidFill>
            <a:ln>
              <a:noFill/>
            </a:ln>
            <a:scene3d>
              <a:camera prst="orthographicFront"/>
              <a:lightRig rig="threePt" dir="t"/>
            </a:scene3d>
            <a:sp3d>
              <a:bevelT/>
            </a:sp3d>
          </c:spPr>
          <c:dLbls>
            <c:numFmt formatCode="&quot;$&quot;#,##0" sourceLinked="0"/>
            <c:spPr>
              <a:noFill/>
              <a:ln>
                <a:noFill/>
              </a:ln>
              <a:effectLst/>
            </c:spPr>
            <c:txPr>
              <a:bodyPr wrap="square" lIns="38100" tIns="19050" rIns="38100" bIns="19050" anchor="ctr">
                <a:spAutoFit/>
              </a:bodyPr>
              <a:lstStyle/>
              <a:p>
                <a:pPr>
                  <a:defRPr sz="3200" b="1"/>
                </a:pPr>
                <a:endParaRPr lang="en-US"/>
              </a:p>
            </c:txPr>
            <c:showVal val="1"/>
            <c:extLst>
              <c:ext xmlns:c15="http://schemas.microsoft.com/office/drawing/2012/chart" uri="{CE6537A1-D6FC-4f65-9D91-7224C49458BB}">
                <c15:layout/>
                <c15:showLeaderLines val="1"/>
              </c:ext>
            </c:extLst>
          </c:dLbls>
          <c:cat>
            <c:strRef>
              <c:f>Sheet1!$A$2:$A$4</c:f>
              <c:strCache>
                <c:ptCount val="3"/>
                <c:pt idx="0">
                  <c:v>Wednesday</c:v>
                </c:pt>
                <c:pt idx="1">
                  <c:v>Thursday</c:v>
                </c:pt>
                <c:pt idx="2">
                  <c:v>Friday</c:v>
                </c:pt>
              </c:strCache>
            </c:strRef>
          </c:cat>
          <c:val>
            <c:numRef>
              <c:f>Sheet1!$C$2:$C$4</c:f>
              <c:numCache>
                <c:formatCode>General</c:formatCode>
                <c:ptCount val="3"/>
                <c:pt idx="0">
                  <c:v>158.93</c:v>
                </c:pt>
                <c:pt idx="1">
                  <c:v>160.6</c:v>
                </c:pt>
                <c:pt idx="2">
                  <c:v>141.88</c:v>
                </c:pt>
              </c:numCache>
            </c:numRef>
          </c:val>
        </c:ser>
        <c:dLbls/>
        <c:axId val="230061176"/>
        <c:axId val="230063656"/>
      </c:barChart>
      <c:catAx>
        <c:axId val="230061176"/>
        <c:scaling>
          <c:orientation val="minMax"/>
        </c:scaling>
        <c:axPos val="b"/>
        <c:numFmt formatCode="General" sourceLinked="0"/>
        <c:tickLblPos val="nextTo"/>
        <c:spPr>
          <a:ln>
            <a:solidFill>
              <a:srgbClr val="000000"/>
            </a:solidFill>
          </a:ln>
        </c:spPr>
        <c:txPr>
          <a:bodyPr rot="0"/>
          <a:lstStyle/>
          <a:p>
            <a:pPr>
              <a:defRPr sz="1600" b="1">
                <a:solidFill>
                  <a:srgbClr val="000000"/>
                </a:solidFill>
              </a:defRPr>
            </a:pPr>
            <a:endParaRPr lang="en-US"/>
          </a:p>
        </c:txPr>
        <c:crossAx val="230063656"/>
        <c:crosses val="autoZero"/>
        <c:auto val="1"/>
        <c:lblAlgn val="ctr"/>
        <c:lblOffset val="100"/>
      </c:catAx>
      <c:valAx>
        <c:axId val="230063656"/>
        <c:scaling>
          <c:orientation val="minMax"/>
        </c:scaling>
        <c:delete val="1"/>
        <c:axPos val="l"/>
        <c:numFmt formatCode="General" sourceLinked="0"/>
        <c:tickLblPos val="nextTo"/>
        <c:crossAx val="230061176"/>
        <c:crosses val="autoZero"/>
        <c:crossBetween val="between"/>
      </c:valAx>
      <c:spPr>
        <a:noFill/>
        <a:ln w="25400">
          <a:noFill/>
        </a:ln>
      </c:spPr>
    </c:plotArea>
    <c:legend>
      <c:legendPos val="r"/>
      <c:layout>
        <c:manualLayout>
          <c:xMode val="edge"/>
          <c:yMode val="edge"/>
          <c:x val="0.011799840503057"/>
          <c:y val="0.0060197046229065"/>
          <c:w val="0.671552895236175"/>
          <c:h val="0.0911983859086751"/>
        </c:manualLayout>
      </c:layout>
      <c:txPr>
        <a:bodyPr/>
        <a:lstStyle/>
        <a:p>
          <a:pPr>
            <a:defRPr sz="2400"/>
          </a:pPr>
          <a:endParaRPr lang="en-US"/>
        </a:p>
      </c:txPr>
    </c:legend>
    <c:plotVisOnly val="1"/>
    <c:dispBlanksAs val="gap"/>
  </c:chart>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14"/>
  <c:chart>
    <c:autoTitleDeleted val="1"/>
    <c:plotArea>
      <c:layout>
        <c:manualLayout>
          <c:layoutTarget val="inner"/>
          <c:xMode val="edge"/>
          <c:yMode val="edge"/>
          <c:x val="0.0248350795498642"/>
          <c:y val="0.189544933906441"/>
          <c:w val="0.965851765618937"/>
          <c:h val="0.68776940309381"/>
        </c:manualLayout>
      </c:layout>
      <c:barChart>
        <c:barDir val="col"/>
        <c:grouping val="clustered"/>
        <c:ser>
          <c:idx val="0"/>
          <c:order val="0"/>
          <c:tx>
            <c:strRef>
              <c:f>Sheet1!$B$1</c:f>
              <c:strCache>
                <c:ptCount val="1"/>
                <c:pt idx="0">
                  <c:v>Normal Average</c:v>
                </c:pt>
              </c:strCache>
            </c:strRef>
          </c:tx>
          <c:spPr>
            <a:solidFill>
              <a:schemeClr val="accent3">
                <a:lumMod val="60000"/>
                <a:lumOff val="40000"/>
              </a:schemeClr>
            </a:solidFill>
            <a:ln>
              <a:noFill/>
            </a:ln>
            <a:scene3d>
              <a:camera prst="orthographicFront"/>
              <a:lightRig rig="threePt" dir="t"/>
            </a:scene3d>
            <a:sp3d>
              <a:bevelT/>
            </a:sp3d>
          </c:spPr>
          <c:dLbls>
            <c:dLbl>
              <c:idx val="0"/>
              <c:layout>
                <c:manualLayout>
                  <c:x val="-0.0232828870779977"/>
                  <c:y val="0.0"/>
                </c:manualLayout>
              </c:layout>
              <c:showVal val="1"/>
              <c:extLst>
                <c:ext xmlns:c15="http://schemas.microsoft.com/office/drawing/2012/chart" uri="{CE6537A1-D6FC-4f65-9D91-7224C49458BB}">
                  <c15:layout/>
                </c:ext>
              </c:extLst>
            </c:dLbl>
            <c:dLbl>
              <c:idx val="1"/>
              <c:layout>
                <c:manualLayout>
                  <c:x val="-0.0155219247186651"/>
                  <c:y val="0.00963780082080672"/>
                </c:manualLayout>
              </c:layout>
              <c:showVal val="1"/>
              <c:extLst>
                <c:ext xmlns:c15="http://schemas.microsoft.com/office/drawing/2012/chart" uri="{CE6537A1-D6FC-4f65-9D91-7224C49458BB}">
                  <c15:layout/>
                </c:ext>
              </c:extLst>
            </c:dLbl>
            <c:dLbl>
              <c:idx val="2"/>
              <c:layout>
                <c:manualLayout>
                  <c:x val="-0.0170741171905316"/>
                  <c:y val="-5.88969912996385E-17"/>
                </c:manualLayout>
              </c:layout>
              <c:showVal val="1"/>
              <c:extLst>
                <c:ext xmlns:c15="http://schemas.microsoft.com/office/drawing/2012/chart" uri="{CE6537A1-D6FC-4f65-9D91-7224C49458BB}">
                  <c15:layout/>
                </c:ext>
              </c:extLst>
            </c:dLbl>
            <c:numFmt formatCode="&quot;$&quot;#,##0" sourceLinked="0"/>
            <c:spPr>
              <a:noFill/>
              <a:ln>
                <a:noFill/>
              </a:ln>
              <a:effectLst/>
            </c:spPr>
            <c:txPr>
              <a:bodyPr wrap="square" lIns="38100" tIns="19050" rIns="38100" bIns="19050" anchor="ctr">
                <a:spAutoFit/>
              </a:bodyPr>
              <a:lstStyle/>
              <a:p>
                <a:pPr>
                  <a:defRPr sz="3200" b="1">
                    <a:solidFill>
                      <a:schemeClr val="tx1"/>
                    </a:solidFill>
                  </a:defRPr>
                </a:pPr>
                <a:endParaRPr lang="en-US"/>
              </a:p>
            </c:txPr>
            <c:showVal val="1"/>
            <c:extLst>
              <c:ext xmlns:c15="http://schemas.microsoft.com/office/drawing/2012/chart" uri="{CE6537A1-D6FC-4f65-9D91-7224C49458BB}">
                <c15:showLeaderLines val="1"/>
              </c:ext>
            </c:extLst>
          </c:dLbls>
          <c:cat>
            <c:strRef>
              <c:f>Sheet1!$A$2:$A$4</c:f>
              <c:strCache>
                <c:ptCount val="3"/>
                <c:pt idx="0">
                  <c:v>Thursday</c:v>
                </c:pt>
                <c:pt idx="1">
                  <c:v>Friday</c:v>
                </c:pt>
                <c:pt idx="2">
                  <c:v>Saturday</c:v>
                </c:pt>
              </c:strCache>
            </c:strRef>
          </c:cat>
          <c:val>
            <c:numRef>
              <c:f>Sheet1!$B$2:$B$4</c:f>
              <c:numCache>
                <c:formatCode>_(#,##0.00_);_(\-#,##0.00_)</c:formatCode>
                <c:ptCount val="3"/>
                <c:pt idx="0">
                  <c:v>54.31</c:v>
                </c:pt>
                <c:pt idx="1">
                  <c:v>61.34</c:v>
                </c:pt>
                <c:pt idx="2" formatCode="#,##0.00">
                  <c:v>59.17</c:v>
                </c:pt>
              </c:numCache>
            </c:numRef>
          </c:val>
        </c:ser>
        <c:ser>
          <c:idx val="1"/>
          <c:order val="1"/>
          <c:tx>
            <c:strRef>
              <c:f>Sheet1!$C$1</c:f>
              <c:strCache>
                <c:ptCount val="1"/>
                <c:pt idx="0">
                  <c:v>Horsey Hundred Weekend</c:v>
                </c:pt>
              </c:strCache>
            </c:strRef>
          </c:tx>
          <c:spPr>
            <a:solidFill>
              <a:schemeClr val="accent4">
                <a:lumMod val="75000"/>
              </a:schemeClr>
            </a:solidFill>
            <a:ln>
              <a:noFill/>
            </a:ln>
            <a:scene3d>
              <a:camera prst="orthographicFront"/>
              <a:lightRig rig="threePt" dir="t"/>
            </a:scene3d>
            <a:sp3d>
              <a:bevelT/>
            </a:sp3d>
          </c:spPr>
          <c:dLbls>
            <c:numFmt formatCode="&quot;$&quot;#,##0" sourceLinked="0"/>
            <c:spPr>
              <a:noFill/>
              <a:ln>
                <a:noFill/>
              </a:ln>
              <a:effectLst/>
            </c:spPr>
            <c:txPr>
              <a:bodyPr wrap="square" lIns="38100" tIns="19050" rIns="38100" bIns="19050" anchor="ctr">
                <a:spAutoFit/>
              </a:bodyPr>
              <a:lstStyle/>
              <a:p>
                <a:pPr>
                  <a:defRPr sz="3200" b="1"/>
                </a:pPr>
                <a:endParaRPr lang="en-US"/>
              </a:p>
            </c:txPr>
            <c:showVal val="1"/>
            <c:extLst>
              <c:ext xmlns:c15="http://schemas.microsoft.com/office/drawing/2012/chart" uri="{CE6537A1-D6FC-4f65-9D91-7224C49458BB}">
                <c15:layout/>
                <c15:showLeaderLines val="1"/>
              </c:ext>
            </c:extLst>
          </c:dLbls>
          <c:cat>
            <c:strRef>
              <c:f>Sheet1!$A$2:$A$4</c:f>
              <c:strCache>
                <c:ptCount val="3"/>
                <c:pt idx="0">
                  <c:v>Thursday</c:v>
                </c:pt>
                <c:pt idx="1">
                  <c:v>Friday</c:v>
                </c:pt>
                <c:pt idx="2">
                  <c:v>Saturday</c:v>
                </c:pt>
              </c:strCache>
            </c:strRef>
          </c:cat>
          <c:val>
            <c:numRef>
              <c:f>Sheet1!$C$2:$C$4</c:f>
              <c:numCache>
                <c:formatCode>General</c:formatCode>
                <c:ptCount val="3"/>
                <c:pt idx="0">
                  <c:v>59.887</c:v>
                </c:pt>
                <c:pt idx="1">
                  <c:v>80.6</c:v>
                </c:pt>
                <c:pt idx="2">
                  <c:v>80.3</c:v>
                </c:pt>
              </c:numCache>
            </c:numRef>
          </c:val>
        </c:ser>
        <c:dLbls/>
        <c:axId val="444607384"/>
        <c:axId val="444610888"/>
      </c:barChart>
      <c:catAx>
        <c:axId val="444607384"/>
        <c:scaling>
          <c:orientation val="minMax"/>
        </c:scaling>
        <c:axPos val="b"/>
        <c:numFmt formatCode="General" sourceLinked="0"/>
        <c:tickLblPos val="nextTo"/>
        <c:spPr>
          <a:ln>
            <a:solidFill>
              <a:srgbClr val="000000"/>
            </a:solidFill>
          </a:ln>
        </c:spPr>
        <c:txPr>
          <a:bodyPr rot="0"/>
          <a:lstStyle/>
          <a:p>
            <a:pPr>
              <a:defRPr sz="1600" b="1">
                <a:solidFill>
                  <a:srgbClr val="000000"/>
                </a:solidFill>
              </a:defRPr>
            </a:pPr>
            <a:endParaRPr lang="en-US"/>
          </a:p>
        </c:txPr>
        <c:crossAx val="444610888"/>
        <c:crosses val="autoZero"/>
        <c:auto val="1"/>
        <c:lblAlgn val="ctr"/>
        <c:lblOffset val="100"/>
      </c:catAx>
      <c:valAx>
        <c:axId val="444610888"/>
        <c:scaling>
          <c:orientation val="minMax"/>
        </c:scaling>
        <c:delete val="1"/>
        <c:axPos val="l"/>
        <c:numFmt formatCode="General" sourceLinked="0"/>
        <c:tickLblPos val="nextTo"/>
        <c:crossAx val="444607384"/>
        <c:crosses val="autoZero"/>
        <c:crossBetween val="between"/>
      </c:valAx>
      <c:spPr>
        <a:noFill/>
        <a:ln w="25400">
          <a:noFill/>
        </a:ln>
      </c:spPr>
    </c:plotArea>
    <c:legend>
      <c:legendPos val="r"/>
      <c:layout>
        <c:manualLayout>
          <c:xMode val="edge"/>
          <c:yMode val="edge"/>
          <c:x val="0.011799840503057"/>
          <c:y val="0.0060197046229065"/>
          <c:w val="0.671552895236175"/>
          <c:h val="0.0911983859086751"/>
        </c:manualLayout>
      </c:layout>
      <c:txPr>
        <a:bodyPr/>
        <a:lstStyle/>
        <a:p>
          <a:pPr>
            <a:defRPr sz="2400"/>
          </a:pPr>
          <a:endParaRPr lang="en-US"/>
        </a:p>
      </c:txPr>
    </c:legend>
    <c:plotVisOnly val="1"/>
    <c:dispBlanksAs val="gap"/>
  </c:chart>
  <c:txPr>
    <a:bodyPr/>
    <a:lstStyle/>
    <a:p>
      <a:pPr>
        <a:defRPr sz="1800"/>
      </a:pPr>
      <a:endParaRPr lang="en-US"/>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14"/>
  <c:chart>
    <c:autoTitleDeleted val="1"/>
    <c:plotArea>
      <c:layout>
        <c:manualLayout>
          <c:layoutTarget val="inner"/>
          <c:xMode val="edge"/>
          <c:yMode val="edge"/>
          <c:x val="0.0248350795498642"/>
          <c:y val="0.189544933906441"/>
          <c:w val="0.965851765618937"/>
          <c:h val="0.68776940309381"/>
        </c:manualLayout>
      </c:layout>
      <c:barChart>
        <c:barDir val="col"/>
        <c:grouping val="clustered"/>
        <c:ser>
          <c:idx val="0"/>
          <c:order val="0"/>
          <c:tx>
            <c:strRef>
              <c:f>Sheet1!$B$1</c:f>
              <c:strCache>
                <c:ptCount val="1"/>
                <c:pt idx="0">
                  <c:v>Normal Average</c:v>
                </c:pt>
              </c:strCache>
            </c:strRef>
          </c:tx>
          <c:spPr>
            <a:solidFill>
              <a:schemeClr val="accent3">
                <a:lumMod val="60000"/>
                <a:lumOff val="40000"/>
              </a:schemeClr>
            </a:solidFill>
            <a:ln>
              <a:noFill/>
            </a:ln>
            <a:scene3d>
              <a:camera prst="orthographicFront"/>
              <a:lightRig rig="threePt" dir="t"/>
            </a:scene3d>
            <a:sp3d>
              <a:bevelT/>
            </a:sp3d>
          </c:spPr>
          <c:dLbls>
            <c:dLbl>
              <c:idx val="0"/>
              <c:layout>
                <c:manualLayout>
                  <c:x val="-0.0232828870779977"/>
                  <c:y val="0.0"/>
                </c:manualLayout>
              </c:layout>
              <c:showVal val="1"/>
              <c:extLst>
                <c:ext xmlns:c15="http://schemas.microsoft.com/office/drawing/2012/chart" uri="{CE6537A1-D6FC-4f65-9D91-7224C49458BB}">
                  <c15:layout/>
                </c:ext>
              </c:extLst>
            </c:dLbl>
            <c:dLbl>
              <c:idx val="1"/>
              <c:layout>
                <c:manualLayout>
                  <c:x val="-0.0155219247186651"/>
                  <c:y val="0.00963780082080672"/>
                </c:manualLayout>
              </c:layout>
              <c:showVal val="1"/>
              <c:extLst>
                <c:ext xmlns:c15="http://schemas.microsoft.com/office/drawing/2012/chart" uri="{CE6537A1-D6FC-4f65-9D91-7224C49458BB}">
                  <c15:layout/>
                </c:ext>
              </c:extLst>
            </c:dLbl>
            <c:dLbl>
              <c:idx val="2"/>
              <c:layout>
                <c:manualLayout>
                  <c:x val="-0.0170741171905316"/>
                  <c:y val="-5.88969912996385E-17"/>
                </c:manualLayout>
              </c:layout>
              <c:showVal val="1"/>
              <c:extLst>
                <c:ext xmlns:c15="http://schemas.microsoft.com/office/drawing/2012/chart" uri="{CE6537A1-D6FC-4f65-9D91-7224C49458BB}">
                  <c15:layout/>
                </c:ext>
              </c:extLst>
            </c:dLbl>
            <c:numFmt formatCode="&quot;$&quot;#,##0" sourceLinked="0"/>
            <c:spPr>
              <a:noFill/>
              <a:ln>
                <a:noFill/>
              </a:ln>
              <a:effectLst/>
            </c:spPr>
            <c:txPr>
              <a:bodyPr wrap="square" lIns="38100" tIns="19050" rIns="38100" bIns="19050" anchor="ctr">
                <a:spAutoFit/>
              </a:bodyPr>
              <a:lstStyle/>
              <a:p>
                <a:pPr>
                  <a:defRPr sz="3200" b="1">
                    <a:solidFill>
                      <a:schemeClr val="tx1"/>
                    </a:solidFill>
                  </a:defRPr>
                </a:pPr>
                <a:endParaRPr lang="en-US"/>
              </a:p>
            </c:txPr>
            <c:showVal val="1"/>
            <c:extLst>
              <c:ext xmlns:c15="http://schemas.microsoft.com/office/drawing/2012/chart" uri="{CE6537A1-D6FC-4f65-9D91-7224C49458BB}">
                <c15:showLeaderLines val="1"/>
              </c:ext>
            </c:extLst>
          </c:dLbls>
          <c:cat>
            <c:strRef>
              <c:f>Sheet1!$A$2:$A$4</c:f>
              <c:strCache>
                <c:ptCount val="3"/>
                <c:pt idx="0">
                  <c:v>Thursday</c:v>
                </c:pt>
                <c:pt idx="1">
                  <c:v>Friday</c:v>
                </c:pt>
                <c:pt idx="2">
                  <c:v>Saturday</c:v>
                </c:pt>
              </c:strCache>
            </c:strRef>
          </c:cat>
          <c:val>
            <c:numRef>
              <c:f>Sheet1!$B$2:$B$4</c:f>
              <c:numCache>
                <c:formatCode>_(#,##0.00_);_(\-#,##0.00_)</c:formatCode>
                <c:ptCount val="3"/>
                <c:pt idx="0">
                  <c:v>56.76</c:v>
                </c:pt>
                <c:pt idx="1">
                  <c:v>64.4</c:v>
                </c:pt>
                <c:pt idx="2" formatCode="#,##0.00">
                  <c:v>64.8</c:v>
                </c:pt>
              </c:numCache>
            </c:numRef>
          </c:val>
        </c:ser>
        <c:ser>
          <c:idx val="1"/>
          <c:order val="1"/>
          <c:tx>
            <c:strRef>
              <c:f>Sheet1!$C$1</c:f>
              <c:strCache>
                <c:ptCount val="1"/>
                <c:pt idx="0">
                  <c:v>Corvette Bash</c:v>
                </c:pt>
              </c:strCache>
            </c:strRef>
          </c:tx>
          <c:spPr>
            <a:solidFill>
              <a:schemeClr val="accent4">
                <a:lumMod val="75000"/>
              </a:schemeClr>
            </a:solidFill>
            <a:ln>
              <a:noFill/>
            </a:ln>
            <a:scene3d>
              <a:camera prst="orthographicFront"/>
              <a:lightRig rig="threePt" dir="t"/>
            </a:scene3d>
            <a:sp3d>
              <a:bevelT/>
            </a:sp3d>
          </c:spPr>
          <c:dLbls>
            <c:numFmt formatCode="&quot;$&quot;#,##0" sourceLinked="0"/>
            <c:spPr>
              <a:noFill/>
              <a:ln>
                <a:noFill/>
              </a:ln>
              <a:effectLst/>
            </c:spPr>
            <c:txPr>
              <a:bodyPr wrap="square" lIns="38100" tIns="19050" rIns="38100" bIns="19050" anchor="ctr">
                <a:spAutoFit/>
              </a:bodyPr>
              <a:lstStyle/>
              <a:p>
                <a:pPr>
                  <a:defRPr sz="3200" b="1"/>
                </a:pPr>
                <a:endParaRPr lang="en-US"/>
              </a:p>
            </c:txPr>
            <c:showVal val="1"/>
            <c:extLst>
              <c:ext xmlns:c15="http://schemas.microsoft.com/office/drawing/2012/chart" uri="{CE6537A1-D6FC-4f65-9D91-7224C49458BB}">
                <c15:layout/>
                <c15:showLeaderLines val="1"/>
              </c:ext>
            </c:extLst>
          </c:dLbls>
          <c:cat>
            <c:strRef>
              <c:f>Sheet1!$A$2:$A$4</c:f>
              <c:strCache>
                <c:ptCount val="3"/>
                <c:pt idx="0">
                  <c:v>Thursday</c:v>
                </c:pt>
                <c:pt idx="1">
                  <c:v>Friday</c:v>
                </c:pt>
                <c:pt idx="2">
                  <c:v>Saturday</c:v>
                </c:pt>
              </c:strCache>
            </c:strRef>
          </c:cat>
          <c:val>
            <c:numRef>
              <c:f>Sheet1!$C$2:$C$4</c:f>
              <c:numCache>
                <c:formatCode>General</c:formatCode>
                <c:ptCount val="3"/>
                <c:pt idx="0">
                  <c:v>73.42</c:v>
                </c:pt>
                <c:pt idx="1">
                  <c:v>86.62</c:v>
                </c:pt>
                <c:pt idx="2">
                  <c:v>84.25</c:v>
                </c:pt>
              </c:numCache>
            </c:numRef>
          </c:val>
        </c:ser>
        <c:dLbls/>
        <c:axId val="444681976"/>
        <c:axId val="444685480"/>
      </c:barChart>
      <c:catAx>
        <c:axId val="444681976"/>
        <c:scaling>
          <c:orientation val="minMax"/>
        </c:scaling>
        <c:axPos val="b"/>
        <c:numFmt formatCode="General" sourceLinked="0"/>
        <c:tickLblPos val="nextTo"/>
        <c:spPr>
          <a:ln>
            <a:solidFill>
              <a:srgbClr val="000000"/>
            </a:solidFill>
          </a:ln>
        </c:spPr>
        <c:txPr>
          <a:bodyPr rot="0"/>
          <a:lstStyle/>
          <a:p>
            <a:pPr>
              <a:defRPr sz="1600" b="1">
                <a:solidFill>
                  <a:srgbClr val="000000"/>
                </a:solidFill>
              </a:defRPr>
            </a:pPr>
            <a:endParaRPr lang="en-US"/>
          </a:p>
        </c:txPr>
        <c:crossAx val="444685480"/>
        <c:crosses val="autoZero"/>
        <c:auto val="1"/>
        <c:lblAlgn val="ctr"/>
        <c:lblOffset val="100"/>
      </c:catAx>
      <c:valAx>
        <c:axId val="444685480"/>
        <c:scaling>
          <c:orientation val="minMax"/>
        </c:scaling>
        <c:delete val="1"/>
        <c:axPos val="l"/>
        <c:numFmt formatCode="General" sourceLinked="0"/>
        <c:tickLblPos val="nextTo"/>
        <c:crossAx val="444681976"/>
        <c:crosses val="autoZero"/>
        <c:crossBetween val="between"/>
      </c:valAx>
      <c:spPr>
        <a:noFill/>
        <a:ln w="25400">
          <a:noFill/>
        </a:ln>
      </c:spPr>
    </c:plotArea>
    <c:legend>
      <c:legendPos val="r"/>
      <c:layout>
        <c:manualLayout>
          <c:xMode val="edge"/>
          <c:yMode val="edge"/>
          <c:x val="0.011799840503057"/>
          <c:y val="0.0060197046229065"/>
          <c:w val="0.671552895236175"/>
          <c:h val="0.0911983859086751"/>
        </c:manualLayout>
      </c:layout>
      <c:txPr>
        <a:bodyPr/>
        <a:lstStyle/>
        <a:p>
          <a:pPr>
            <a:defRPr sz="2400"/>
          </a:pPr>
          <a:endParaRPr lang="en-US"/>
        </a:p>
      </c:txPr>
    </c:legend>
    <c:plotVisOnly val="1"/>
    <c:dispBlanksAs val="gap"/>
  </c:chart>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14"/>
  <c:chart>
    <c:autoTitleDeleted val="1"/>
    <c:plotArea>
      <c:layout>
        <c:manualLayout>
          <c:layoutTarget val="inner"/>
          <c:xMode val="edge"/>
          <c:yMode val="edge"/>
          <c:x val="0.0248350795498642"/>
          <c:y val="0.189544933906441"/>
          <c:w val="0.965851765618937"/>
          <c:h val="0.68776940309381"/>
        </c:manualLayout>
      </c:layout>
      <c:barChart>
        <c:barDir val="col"/>
        <c:grouping val="clustered"/>
        <c:ser>
          <c:idx val="0"/>
          <c:order val="0"/>
          <c:tx>
            <c:strRef>
              <c:f>Sheet1!$B$1</c:f>
              <c:strCache>
                <c:ptCount val="1"/>
                <c:pt idx="0">
                  <c:v>Normal Average</c:v>
                </c:pt>
              </c:strCache>
            </c:strRef>
          </c:tx>
          <c:spPr>
            <a:solidFill>
              <a:schemeClr val="accent3">
                <a:lumMod val="60000"/>
                <a:lumOff val="40000"/>
              </a:schemeClr>
            </a:solidFill>
            <a:ln>
              <a:noFill/>
            </a:ln>
            <a:scene3d>
              <a:camera prst="orthographicFront"/>
              <a:lightRig rig="threePt" dir="t"/>
            </a:scene3d>
            <a:sp3d>
              <a:bevelT/>
            </a:sp3d>
          </c:spPr>
          <c:dLbls>
            <c:dLbl>
              <c:idx val="0"/>
              <c:layout>
                <c:manualLayout>
                  <c:x val="-0.0232828870779977"/>
                  <c:y val="0.0"/>
                </c:manualLayout>
              </c:layout>
              <c:showVal val="1"/>
              <c:extLst>
                <c:ext xmlns:c15="http://schemas.microsoft.com/office/drawing/2012/chart" uri="{CE6537A1-D6FC-4f65-9D91-7224C49458BB}">
                  <c15:layout/>
                </c:ext>
              </c:extLst>
            </c:dLbl>
            <c:dLbl>
              <c:idx val="1"/>
              <c:layout>
                <c:manualLayout>
                  <c:x val="-0.0155219247186651"/>
                  <c:y val="0.00963780082080672"/>
                </c:manualLayout>
              </c:layout>
              <c:showVal val="1"/>
              <c:extLst>
                <c:ext xmlns:c15="http://schemas.microsoft.com/office/drawing/2012/chart" uri="{CE6537A1-D6FC-4f65-9D91-7224C49458BB}">
                  <c15:layout/>
                </c:ext>
              </c:extLst>
            </c:dLbl>
            <c:dLbl>
              <c:idx val="2"/>
              <c:layout>
                <c:manualLayout>
                  <c:x val="-0.0170741171905316"/>
                  <c:y val="-5.88969912996385E-17"/>
                </c:manualLayout>
              </c:layout>
              <c:showVal val="1"/>
              <c:extLst>
                <c:ext xmlns:c15="http://schemas.microsoft.com/office/drawing/2012/chart" uri="{CE6537A1-D6FC-4f65-9D91-7224C49458BB}">
                  <c15:layout/>
                </c:ext>
              </c:extLst>
            </c:dLbl>
            <c:numFmt formatCode="&quot;$&quot;#,##0" sourceLinked="0"/>
            <c:spPr>
              <a:noFill/>
              <a:ln>
                <a:noFill/>
              </a:ln>
              <a:effectLst/>
            </c:spPr>
            <c:txPr>
              <a:bodyPr wrap="square" lIns="38100" tIns="19050" rIns="38100" bIns="19050" anchor="ctr">
                <a:spAutoFit/>
              </a:bodyPr>
              <a:lstStyle/>
              <a:p>
                <a:pPr>
                  <a:defRPr sz="3200" b="1">
                    <a:solidFill>
                      <a:schemeClr val="tx1"/>
                    </a:solidFill>
                  </a:defRPr>
                </a:pPr>
                <a:endParaRPr lang="en-US"/>
              </a:p>
            </c:txPr>
            <c:showVal val="1"/>
            <c:extLst>
              <c:ext xmlns:c15="http://schemas.microsoft.com/office/drawing/2012/chart" uri="{CE6537A1-D6FC-4f65-9D91-7224C49458BB}">
                <c15:showLeaderLines val="1"/>
              </c:ext>
            </c:extLst>
          </c:dLbls>
          <c:cat>
            <c:strRef>
              <c:f>Sheet1!$A$2:$A$4</c:f>
              <c:strCache>
                <c:ptCount val="3"/>
                <c:pt idx="0">
                  <c:v>Thursday</c:v>
                </c:pt>
                <c:pt idx="1">
                  <c:v>Friday</c:v>
                </c:pt>
                <c:pt idx="2">
                  <c:v>Saturday</c:v>
                </c:pt>
              </c:strCache>
            </c:strRef>
          </c:cat>
          <c:val>
            <c:numRef>
              <c:f>Sheet1!$B$2:$B$4</c:f>
              <c:numCache>
                <c:formatCode>_(#,##0.00_);_(\-#,##0.00_)</c:formatCode>
                <c:ptCount val="3"/>
                <c:pt idx="0">
                  <c:v>44.0</c:v>
                </c:pt>
                <c:pt idx="1">
                  <c:v>43.76</c:v>
                </c:pt>
                <c:pt idx="2" formatCode="#,##0.00">
                  <c:v>41.8</c:v>
                </c:pt>
              </c:numCache>
            </c:numRef>
          </c:val>
        </c:ser>
        <c:ser>
          <c:idx val="1"/>
          <c:order val="1"/>
          <c:tx>
            <c:strRef>
              <c:f>Sheet1!$C$1</c:f>
              <c:strCache>
                <c:ptCount val="1"/>
                <c:pt idx="0">
                  <c:v>Hillbilly Days</c:v>
                </c:pt>
              </c:strCache>
            </c:strRef>
          </c:tx>
          <c:spPr>
            <a:solidFill>
              <a:schemeClr val="accent4">
                <a:lumMod val="75000"/>
              </a:schemeClr>
            </a:solidFill>
            <a:ln>
              <a:noFill/>
            </a:ln>
            <a:scene3d>
              <a:camera prst="orthographicFront"/>
              <a:lightRig rig="threePt" dir="t"/>
            </a:scene3d>
            <a:sp3d>
              <a:bevelT/>
            </a:sp3d>
          </c:spPr>
          <c:dLbls>
            <c:numFmt formatCode="&quot;$&quot;#,##0" sourceLinked="0"/>
            <c:spPr>
              <a:noFill/>
              <a:ln>
                <a:noFill/>
              </a:ln>
              <a:effectLst/>
            </c:spPr>
            <c:txPr>
              <a:bodyPr wrap="square" lIns="38100" tIns="19050" rIns="38100" bIns="19050" anchor="ctr">
                <a:spAutoFit/>
              </a:bodyPr>
              <a:lstStyle/>
              <a:p>
                <a:pPr>
                  <a:defRPr sz="3200" b="1"/>
                </a:pPr>
                <a:endParaRPr lang="en-US"/>
              </a:p>
            </c:txPr>
            <c:showVal val="1"/>
            <c:extLst>
              <c:ext xmlns:c15="http://schemas.microsoft.com/office/drawing/2012/chart" uri="{CE6537A1-D6FC-4f65-9D91-7224C49458BB}">
                <c15:layout/>
                <c15:showLeaderLines val="1"/>
              </c:ext>
            </c:extLst>
          </c:dLbls>
          <c:cat>
            <c:strRef>
              <c:f>Sheet1!$A$2:$A$4</c:f>
              <c:strCache>
                <c:ptCount val="3"/>
                <c:pt idx="0">
                  <c:v>Thursday</c:v>
                </c:pt>
                <c:pt idx="1">
                  <c:v>Friday</c:v>
                </c:pt>
                <c:pt idx="2">
                  <c:v>Saturday</c:v>
                </c:pt>
              </c:strCache>
            </c:strRef>
          </c:cat>
          <c:val>
            <c:numRef>
              <c:f>Sheet1!$C$2:$C$4</c:f>
              <c:numCache>
                <c:formatCode>General</c:formatCode>
                <c:ptCount val="3"/>
                <c:pt idx="0">
                  <c:v>94.49</c:v>
                </c:pt>
                <c:pt idx="1">
                  <c:v>105.11</c:v>
                </c:pt>
                <c:pt idx="2">
                  <c:v>112.2</c:v>
                </c:pt>
              </c:numCache>
            </c:numRef>
          </c:val>
        </c:ser>
        <c:dLbls/>
        <c:axId val="444755560"/>
        <c:axId val="444759064"/>
      </c:barChart>
      <c:catAx>
        <c:axId val="444755560"/>
        <c:scaling>
          <c:orientation val="minMax"/>
        </c:scaling>
        <c:axPos val="b"/>
        <c:numFmt formatCode="General" sourceLinked="0"/>
        <c:tickLblPos val="nextTo"/>
        <c:spPr>
          <a:ln>
            <a:solidFill>
              <a:srgbClr val="000000"/>
            </a:solidFill>
          </a:ln>
        </c:spPr>
        <c:txPr>
          <a:bodyPr rot="0"/>
          <a:lstStyle/>
          <a:p>
            <a:pPr>
              <a:defRPr sz="1600" b="1">
                <a:solidFill>
                  <a:srgbClr val="000000"/>
                </a:solidFill>
              </a:defRPr>
            </a:pPr>
            <a:endParaRPr lang="en-US"/>
          </a:p>
        </c:txPr>
        <c:crossAx val="444759064"/>
        <c:crosses val="autoZero"/>
        <c:auto val="1"/>
        <c:lblAlgn val="ctr"/>
        <c:lblOffset val="100"/>
      </c:catAx>
      <c:valAx>
        <c:axId val="444759064"/>
        <c:scaling>
          <c:orientation val="minMax"/>
        </c:scaling>
        <c:delete val="1"/>
        <c:axPos val="l"/>
        <c:numFmt formatCode="General" sourceLinked="0"/>
        <c:tickLblPos val="nextTo"/>
        <c:crossAx val="444755560"/>
        <c:crosses val="autoZero"/>
        <c:crossBetween val="between"/>
      </c:valAx>
      <c:spPr>
        <a:noFill/>
        <a:ln w="25400">
          <a:noFill/>
        </a:ln>
      </c:spPr>
    </c:plotArea>
    <c:legend>
      <c:legendPos val="r"/>
      <c:layout>
        <c:manualLayout>
          <c:xMode val="edge"/>
          <c:yMode val="edge"/>
          <c:x val="0.011799840503057"/>
          <c:y val="0.0060197046229065"/>
          <c:w val="0.671552895236175"/>
          <c:h val="0.0911983859086751"/>
        </c:manualLayout>
      </c:layout>
      <c:txPr>
        <a:bodyPr/>
        <a:lstStyle/>
        <a:p>
          <a:pPr>
            <a:defRPr sz="2400"/>
          </a:pPr>
          <a:endParaRPr lang="en-US"/>
        </a:p>
      </c:txPr>
    </c:legend>
    <c:plotVisOnly val="1"/>
    <c:dispBlanksAs val="gap"/>
  </c:chart>
  <c:txPr>
    <a:bodyPr/>
    <a:lstStyle/>
    <a:p>
      <a:pPr>
        <a:defRPr sz="1800"/>
      </a:pPr>
      <a:endParaRPr lang="en-US"/>
    </a:p>
  </c:txPr>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814888067865383"/>
          <c:y val="0.0526056427979411"/>
          <c:w val="0.819732576179489"/>
          <c:h val="0.832553001141804"/>
        </c:manualLayout>
      </c:layout>
      <c:lineChart>
        <c:grouping val="standard"/>
        <c:ser>
          <c:idx val="0"/>
          <c:order val="0"/>
          <c:tx>
            <c:strRef>
              <c:f>Sheet1!$B$1</c:f>
              <c:strCache>
                <c:ptCount val="1"/>
                <c:pt idx="0">
                  <c:v>Rooms In Construction</c:v>
                </c:pt>
              </c:strCache>
            </c:strRef>
          </c:tx>
          <c:spPr>
            <a:ln w="50800">
              <a:solidFill>
                <a:schemeClr val="tx2"/>
              </a:solidFill>
            </a:ln>
          </c:spPr>
          <c:marker>
            <c:symbol val="none"/>
          </c:marker>
          <c:cat>
            <c:strRef>
              <c:f>Sheet1!$A$2:$A$159</c:f>
              <c:strCache>
                <c:ptCount val="145"/>
                <c:pt idx="0">
                  <c:v>2006</c:v>
                </c:pt>
                <c:pt idx="1">
                  <c:v>Feb</c:v>
                </c:pt>
                <c:pt idx="2">
                  <c:v>Mar</c:v>
                </c:pt>
                <c:pt idx="3">
                  <c:v>Apr</c:v>
                </c:pt>
                <c:pt idx="4">
                  <c:v>May</c:v>
                </c:pt>
                <c:pt idx="5">
                  <c:v>Jun</c:v>
                </c:pt>
                <c:pt idx="6">
                  <c:v>Jul</c:v>
                </c:pt>
                <c:pt idx="7">
                  <c:v>Aug</c:v>
                </c:pt>
                <c:pt idx="8">
                  <c:v>Sep</c:v>
                </c:pt>
                <c:pt idx="9">
                  <c:v>Oct</c:v>
                </c:pt>
                <c:pt idx="10">
                  <c:v>Nov</c:v>
                </c:pt>
                <c:pt idx="11">
                  <c:v>Dec</c:v>
                </c:pt>
                <c:pt idx="12">
                  <c:v>2007</c:v>
                </c:pt>
                <c:pt idx="13">
                  <c:v>Feb</c:v>
                </c:pt>
                <c:pt idx="14">
                  <c:v>Mar</c:v>
                </c:pt>
                <c:pt idx="15">
                  <c:v>Apr</c:v>
                </c:pt>
                <c:pt idx="16">
                  <c:v>May</c:v>
                </c:pt>
                <c:pt idx="17">
                  <c:v>Jun</c:v>
                </c:pt>
                <c:pt idx="18">
                  <c:v>Jul</c:v>
                </c:pt>
                <c:pt idx="19">
                  <c:v>Aug</c:v>
                </c:pt>
                <c:pt idx="20">
                  <c:v>Sep</c:v>
                </c:pt>
                <c:pt idx="21">
                  <c:v>Oct</c:v>
                </c:pt>
                <c:pt idx="22">
                  <c:v>Nov</c:v>
                </c:pt>
                <c:pt idx="23">
                  <c:v>Dec</c:v>
                </c:pt>
                <c:pt idx="24">
                  <c:v>2008</c:v>
                </c:pt>
                <c:pt idx="25">
                  <c:v>Feb</c:v>
                </c:pt>
                <c:pt idx="26">
                  <c:v>Mar</c:v>
                </c:pt>
                <c:pt idx="27">
                  <c:v>Apr</c:v>
                </c:pt>
                <c:pt idx="28">
                  <c:v>May</c:v>
                </c:pt>
                <c:pt idx="29">
                  <c:v>Jun</c:v>
                </c:pt>
                <c:pt idx="30">
                  <c:v>Jul</c:v>
                </c:pt>
                <c:pt idx="31">
                  <c:v>Aug</c:v>
                </c:pt>
                <c:pt idx="32">
                  <c:v>Sep</c:v>
                </c:pt>
                <c:pt idx="33">
                  <c:v>Oct</c:v>
                </c:pt>
                <c:pt idx="34">
                  <c:v>Nov</c:v>
                </c:pt>
                <c:pt idx="35">
                  <c:v>Dec</c:v>
                </c:pt>
                <c:pt idx="36">
                  <c:v>2009</c:v>
                </c:pt>
                <c:pt idx="37">
                  <c:v>Feb</c:v>
                </c:pt>
                <c:pt idx="38">
                  <c:v>Mar</c:v>
                </c:pt>
                <c:pt idx="39">
                  <c:v>Apr</c:v>
                </c:pt>
                <c:pt idx="40">
                  <c:v>May</c:v>
                </c:pt>
                <c:pt idx="41">
                  <c:v>Jun</c:v>
                </c:pt>
                <c:pt idx="42">
                  <c:v>Jul</c:v>
                </c:pt>
                <c:pt idx="43">
                  <c:v>Aug</c:v>
                </c:pt>
                <c:pt idx="44">
                  <c:v>Sep</c:v>
                </c:pt>
                <c:pt idx="45">
                  <c:v>Oct</c:v>
                </c:pt>
                <c:pt idx="46">
                  <c:v>Nov</c:v>
                </c:pt>
                <c:pt idx="47">
                  <c:v>Dec</c:v>
                </c:pt>
                <c:pt idx="48">
                  <c:v>2010</c:v>
                </c:pt>
                <c:pt idx="49">
                  <c:v>Feb</c:v>
                </c:pt>
                <c:pt idx="50">
                  <c:v>Mar</c:v>
                </c:pt>
                <c:pt idx="51">
                  <c:v>Apr</c:v>
                </c:pt>
                <c:pt idx="52">
                  <c:v>May</c:v>
                </c:pt>
                <c:pt idx="53">
                  <c:v>Jun</c:v>
                </c:pt>
                <c:pt idx="54">
                  <c:v>Jul</c:v>
                </c:pt>
                <c:pt idx="55">
                  <c:v>Aug</c:v>
                </c:pt>
                <c:pt idx="56">
                  <c:v>Sep</c:v>
                </c:pt>
                <c:pt idx="57">
                  <c:v>Oct</c:v>
                </c:pt>
                <c:pt idx="58">
                  <c:v>Nov</c:v>
                </c:pt>
                <c:pt idx="59">
                  <c:v>Dec</c:v>
                </c:pt>
                <c:pt idx="60">
                  <c:v>2011</c:v>
                </c:pt>
                <c:pt idx="61">
                  <c:v>Feb</c:v>
                </c:pt>
                <c:pt idx="62">
                  <c:v>Mar</c:v>
                </c:pt>
                <c:pt idx="63">
                  <c:v>Apr</c:v>
                </c:pt>
                <c:pt idx="64">
                  <c:v>May</c:v>
                </c:pt>
                <c:pt idx="65">
                  <c:v>Jun</c:v>
                </c:pt>
                <c:pt idx="66">
                  <c:v>Jul</c:v>
                </c:pt>
                <c:pt idx="67">
                  <c:v>Aug</c:v>
                </c:pt>
                <c:pt idx="68">
                  <c:v>Sep</c:v>
                </c:pt>
                <c:pt idx="69">
                  <c:v>Oct</c:v>
                </c:pt>
                <c:pt idx="70">
                  <c:v>Nov</c:v>
                </c:pt>
                <c:pt idx="71">
                  <c:v>Dec</c:v>
                </c:pt>
                <c:pt idx="72">
                  <c:v>2012</c:v>
                </c:pt>
                <c:pt idx="73">
                  <c:v>Feb</c:v>
                </c:pt>
                <c:pt idx="74">
                  <c:v>Mar</c:v>
                </c:pt>
                <c:pt idx="75">
                  <c:v>Apr</c:v>
                </c:pt>
                <c:pt idx="76">
                  <c:v>May</c:v>
                </c:pt>
                <c:pt idx="77">
                  <c:v>Jun</c:v>
                </c:pt>
                <c:pt idx="78">
                  <c:v>Jul</c:v>
                </c:pt>
                <c:pt idx="79">
                  <c:v>Aug</c:v>
                </c:pt>
                <c:pt idx="80">
                  <c:v>Sep</c:v>
                </c:pt>
                <c:pt idx="81">
                  <c:v>Oct</c:v>
                </c:pt>
                <c:pt idx="82">
                  <c:v>Nov</c:v>
                </c:pt>
                <c:pt idx="83">
                  <c:v>Dec</c:v>
                </c:pt>
                <c:pt idx="84">
                  <c:v>2013</c:v>
                </c:pt>
                <c:pt idx="85">
                  <c:v>Feb</c:v>
                </c:pt>
                <c:pt idx="86">
                  <c:v>Mar</c:v>
                </c:pt>
                <c:pt idx="87">
                  <c:v>Apr</c:v>
                </c:pt>
                <c:pt idx="88">
                  <c:v>May</c:v>
                </c:pt>
                <c:pt idx="89">
                  <c:v>Jun</c:v>
                </c:pt>
                <c:pt idx="90">
                  <c:v>Jul</c:v>
                </c:pt>
                <c:pt idx="91">
                  <c:v>Aug</c:v>
                </c:pt>
                <c:pt idx="92">
                  <c:v>Sep</c:v>
                </c:pt>
                <c:pt idx="93">
                  <c:v>Oct</c:v>
                </c:pt>
                <c:pt idx="94">
                  <c:v>Nov</c:v>
                </c:pt>
                <c:pt idx="95">
                  <c:v>Dec</c:v>
                </c:pt>
                <c:pt idx="96">
                  <c:v>2014</c:v>
                </c:pt>
                <c:pt idx="97">
                  <c:v>Feb</c:v>
                </c:pt>
                <c:pt idx="98">
                  <c:v>Mar</c:v>
                </c:pt>
                <c:pt idx="99">
                  <c:v>Apr</c:v>
                </c:pt>
                <c:pt idx="100">
                  <c:v>May</c:v>
                </c:pt>
                <c:pt idx="101">
                  <c:v>Jun</c:v>
                </c:pt>
                <c:pt idx="102">
                  <c:v>Jul</c:v>
                </c:pt>
                <c:pt idx="103">
                  <c:v>Aug</c:v>
                </c:pt>
                <c:pt idx="104">
                  <c:v>Sep</c:v>
                </c:pt>
                <c:pt idx="105">
                  <c:v>Oct</c:v>
                </c:pt>
                <c:pt idx="106">
                  <c:v>Nov</c:v>
                </c:pt>
                <c:pt idx="107">
                  <c:v>Dec</c:v>
                </c:pt>
                <c:pt idx="108">
                  <c:v>2015</c:v>
                </c:pt>
                <c:pt idx="109">
                  <c:v>Feb</c:v>
                </c:pt>
                <c:pt idx="110">
                  <c:v>Mar</c:v>
                </c:pt>
                <c:pt idx="111">
                  <c:v>Apr</c:v>
                </c:pt>
                <c:pt idx="112">
                  <c:v>May</c:v>
                </c:pt>
                <c:pt idx="113">
                  <c:v>Jun</c:v>
                </c:pt>
                <c:pt idx="114">
                  <c:v>Jul</c:v>
                </c:pt>
                <c:pt idx="115">
                  <c:v>Aug</c:v>
                </c:pt>
                <c:pt idx="116">
                  <c:v>Sep</c:v>
                </c:pt>
                <c:pt idx="117">
                  <c:v>Oct</c:v>
                </c:pt>
                <c:pt idx="118">
                  <c:v>Nov</c:v>
                </c:pt>
                <c:pt idx="119">
                  <c:v>Dec</c:v>
                </c:pt>
                <c:pt idx="120">
                  <c:v>2016</c:v>
                </c:pt>
                <c:pt idx="121">
                  <c:v>Feb</c:v>
                </c:pt>
                <c:pt idx="122">
                  <c:v>Mar</c:v>
                </c:pt>
                <c:pt idx="123">
                  <c:v>Apr</c:v>
                </c:pt>
                <c:pt idx="124">
                  <c:v>May</c:v>
                </c:pt>
                <c:pt idx="125">
                  <c:v>Jun</c:v>
                </c:pt>
                <c:pt idx="126">
                  <c:v>Jul</c:v>
                </c:pt>
                <c:pt idx="127">
                  <c:v>Aug</c:v>
                </c:pt>
                <c:pt idx="128">
                  <c:v>Sep</c:v>
                </c:pt>
                <c:pt idx="129">
                  <c:v>Oct</c:v>
                </c:pt>
                <c:pt idx="130">
                  <c:v>Nov</c:v>
                </c:pt>
                <c:pt idx="132">
                  <c:v>2017</c:v>
                </c:pt>
                <c:pt idx="144">
                  <c:v>2018</c:v>
                </c:pt>
              </c:strCache>
            </c:strRef>
          </c:cat>
          <c:val>
            <c:numRef>
              <c:f>Sheet1!$B$2:$B$159</c:f>
              <c:numCache>
                <c:formatCode>General</c:formatCode>
                <c:ptCount val="158"/>
                <c:pt idx="0">
                  <c:v>101.4</c:v>
                </c:pt>
                <c:pt idx="1">
                  <c:v>108.3</c:v>
                </c:pt>
                <c:pt idx="2">
                  <c:v>111.5</c:v>
                </c:pt>
                <c:pt idx="3">
                  <c:v>120.0</c:v>
                </c:pt>
                <c:pt idx="4">
                  <c:v>137.5</c:v>
                </c:pt>
                <c:pt idx="5">
                  <c:v>157.0</c:v>
                </c:pt>
                <c:pt idx="6">
                  <c:v>163.6</c:v>
                </c:pt>
                <c:pt idx="7">
                  <c:v>162.0</c:v>
                </c:pt>
                <c:pt idx="8">
                  <c:v>163.4</c:v>
                </c:pt>
                <c:pt idx="9">
                  <c:v>160.2</c:v>
                </c:pt>
                <c:pt idx="10">
                  <c:v>157.8</c:v>
                </c:pt>
                <c:pt idx="11">
                  <c:v>156.2</c:v>
                </c:pt>
                <c:pt idx="12">
                  <c:v>168.4</c:v>
                </c:pt>
                <c:pt idx="13">
                  <c:v>171.4</c:v>
                </c:pt>
                <c:pt idx="14">
                  <c:v>176.2</c:v>
                </c:pt>
                <c:pt idx="15">
                  <c:v>187.4</c:v>
                </c:pt>
                <c:pt idx="16">
                  <c:v>188.8</c:v>
                </c:pt>
                <c:pt idx="17">
                  <c:v>186.1</c:v>
                </c:pt>
                <c:pt idx="18">
                  <c:v>196.3</c:v>
                </c:pt>
                <c:pt idx="19">
                  <c:v>194.6</c:v>
                </c:pt>
                <c:pt idx="20">
                  <c:v>196.4</c:v>
                </c:pt>
                <c:pt idx="21">
                  <c:v>200.2</c:v>
                </c:pt>
                <c:pt idx="22">
                  <c:v>205.8</c:v>
                </c:pt>
                <c:pt idx="23">
                  <c:v>211.7</c:v>
                </c:pt>
                <c:pt idx="24">
                  <c:v>200.7</c:v>
                </c:pt>
                <c:pt idx="25">
                  <c:v>198.2</c:v>
                </c:pt>
                <c:pt idx="26">
                  <c:v>207.5</c:v>
                </c:pt>
                <c:pt idx="27">
                  <c:v>203.5</c:v>
                </c:pt>
                <c:pt idx="28">
                  <c:v>206.4</c:v>
                </c:pt>
                <c:pt idx="29">
                  <c:v>205.0</c:v>
                </c:pt>
                <c:pt idx="30">
                  <c:v>200.0</c:v>
                </c:pt>
                <c:pt idx="31">
                  <c:v>195.9</c:v>
                </c:pt>
                <c:pt idx="32">
                  <c:v>195.6</c:v>
                </c:pt>
                <c:pt idx="33">
                  <c:v>190.3</c:v>
                </c:pt>
                <c:pt idx="34">
                  <c:v>191.8</c:v>
                </c:pt>
                <c:pt idx="35">
                  <c:v>185.1</c:v>
                </c:pt>
                <c:pt idx="36">
                  <c:v>190.0</c:v>
                </c:pt>
                <c:pt idx="37">
                  <c:v>182.2</c:v>
                </c:pt>
                <c:pt idx="38">
                  <c:v>175.1</c:v>
                </c:pt>
                <c:pt idx="39">
                  <c:v>170.2</c:v>
                </c:pt>
                <c:pt idx="40">
                  <c:v>158.8</c:v>
                </c:pt>
                <c:pt idx="41">
                  <c:v>149.2</c:v>
                </c:pt>
                <c:pt idx="42">
                  <c:v>141.9</c:v>
                </c:pt>
                <c:pt idx="43">
                  <c:v>130.5</c:v>
                </c:pt>
                <c:pt idx="44">
                  <c:v>121.7</c:v>
                </c:pt>
                <c:pt idx="45">
                  <c:v>111.9</c:v>
                </c:pt>
                <c:pt idx="46">
                  <c:v>106.2</c:v>
                </c:pt>
                <c:pt idx="47">
                  <c:v>97.3</c:v>
                </c:pt>
                <c:pt idx="48">
                  <c:v>88.4</c:v>
                </c:pt>
                <c:pt idx="49">
                  <c:v>81.6</c:v>
                </c:pt>
                <c:pt idx="50">
                  <c:v>75.4</c:v>
                </c:pt>
                <c:pt idx="51">
                  <c:v>77.4</c:v>
                </c:pt>
                <c:pt idx="52">
                  <c:v>71.0</c:v>
                </c:pt>
                <c:pt idx="53">
                  <c:v>64.8</c:v>
                </c:pt>
                <c:pt idx="54">
                  <c:v>64.8</c:v>
                </c:pt>
                <c:pt idx="55">
                  <c:v>58.6</c:v>
                </c:pt>
                <c:pt idx="56">
                  <c:v>58.7</c:v>
                </c:pt>
                <c:pt idx="57">
                  <c:v>56.1</c:v>
                </c:pt>
                <c:pt idx="58">
                  <c:v>54.3</c:v>
                </c:pt>
                <c:pt idx="59">
                  <c:v>51.9</c:v>
                </c:pt>
                <c:pt idx="60">
                  <c:v>53.3</c:v>
                </c:pt>
                <c:pt idx="61">
                  <c:v>52.2</c:v>
                </c:pt>
                <c:pt idx="62">
                  <c:v>50.4</c:v>
                </c:pt>
                <c:pt idx="63">
                  <c:v>50.3</c:v>
                </c:pt>
                <c:pt idx="64">
                  <c:v>49.9</c:v>
                </c:pt>
                <c:pt idx="65">
                  <c:v>50.2</c:v>
                </c:pt>
                <c:pt idx="66">
                  <c:v>54.8</c:v>
                </c:pt>
                <c:pt idx="67">
                  <c:v>53.8</c:v>
                </c:pt>
                <c:pt idx="68">
                  <c:v>54.1</c:v>
                </c:pt>
                <c:pt idx="69">
                  <c:v>55.1</c:v>
                </c:pt>
                <c:pt idx="70">
                  <c:v>54.3</c:v>
                </c:pt>
                <c:pt idx="71">
                  <c:v>54.1</c:v>
                </c:pt>
                <c:pt idx="72">
                  <c:v>54.4</c:v>
                </c:pt>
                <c:pt idx="73">
                  <c:v>52.9</c:v>
                </c:pt>
                <c:pt idx="74">
                  <c:v>60.7</c:v>
                </c:pt>
                <c:pt idx="75">
                  <c:v>61.3</c:v>
                </c:pt>
                <c:pt idx="76">
                  <c:v>60.4</c:v>
                </c:pt>
                <c:pt idx="77">
                  <c:v>59.8</c:v>
                </c:pt>
                <c:pt idx="78">
                  <c:v>61.5</c:v>
                </c:pt>
                <c:pt idx="79">
                  <c:v>66.2</c:v>
                </c:pt>
                <c:pt idx="80">
                  <c:v>63.7</c:v>
                </c:pt>
                <c:pt idx="81">
                  <c:v>67.6</c:v>
                </c:pt>
                <c:pt idx="82">
                  <c:v>67.5</c:v>
                </c:pt>
                <c:pt idx="83">
                  <c:v>67.9</c:v>
                </c:pt>
                <c:pt idx="84">
                  <c:v>72.6</c:v>
                </c:pt>
                <c:pt idx="85">
                  <c:v>74.1</c:v>
                </c:pt>
                <c:pt idx="86">
                  <c:v>72.5</c:v>
                </c:pt>
                <c:pt idx="87">
                  <c:v>72.5</c:v>
                </c:pt>
                <c:pt idx="88">
                  <c:v>74.0</c:v>
                </c:pt>
                <c:pt idx="89">
                  <c:v>76.6</c:v>
                </c:pt>
                <c:pt idx="90">
                  <c:v>75.6</c:v>
                </c:pt>
                <c:pt idx="91">
                  <c:v>78.7</c:v>
                </c:pt>
                <c:pt idx="92">
                  <c:v>82.2</c:v>
                </c:pt>
                <c:pt idx="93">
                  <c:v>86.7</c:v>
                </c:pt>
                <c:pt idx="94">
                  <c:v>91.6</c:v>
                </c:pt>
                <c:pt idx="95">
                  <c:v>91.3</c:v>
                </c:pt>
                <c:pt idx="96">
                  <c:v>96.8</c:v>
                </c:pt>
                <c:pt idx="97">
                  <c:v>97.7</c:v>
                </c:pt>
                <c:pt idx="98">
                  <c:v>102.9</c:v>
                </c:pt>
                <c:pt idx="99">
                  <c:v>103.4</c:v>
                </c:pt>
                <c:pt idx="100">
                  <c:v>104.6</c:v>
                </c:pt>
                <c:pt idx="101">
                  <c:v>106.5</c:v>
                </c:pt>
                <c:pt idx="102">
                  <c:v>108.5</c:v>
                </c:pt>
                <c:pt idx="103">
                  <c:v>108.9</c:v>
                </c:pt>
                <c:pt idx="104">
                  <c:v>110.6</c:v>
                </c:pt>
                <c:pt idx="105">
                  <c:v>113.6</c:v>
                </c:pt>
                <c:pt idx="106">
                  <c:v>117.2</c:v>
                </c:pt>
                <c:pt idx="107">
                  <c:v>120.0</c:v>
                </c:pt>
                <c:pt idx="108">
                  <c:v>127.7</c:v>
                </c:pt>
                <c:pt idx="109">
                  <c:v>128.9</c:v>
                </c:pt>
                <c:pt idx="110">
                  <c:v>126.1</c:v>
                </c:pt>
                <c:pt idx="111">
                  <c:v>125.5</c:v>
                </c:pt>
                <c:pt idx="112">
                  <c:v>129.5</c:v>
                </c:pt>
                <c:pt idx="113">
                  <c:v>128.7</c:v>
                </c:pt>
                <c:pt idx="114">
                  <c:v>129.1</c:v>
                </c:pt>
                <c:pt idx="115">
                  <c:v>132.4</c:v>
                </c:pt>
                <c:pt idx="116">
                  <c:v>132.2</c:v>
                </c:pt>
                <c:pt idx="117">
                  <c:v>138.5</c:v>
                </c:pt>
                <c:pt idx="118">
                  <c:v>141.3</c:v>
                </c:pt>
                <c:pt idx="119">
                  <c:v>140.7</c:v>
                </c:pt>
                <c:pt idx="120">
                  <c:v>149.4</c:v>
                </c:pt>
                <c:pt idx="121">
                  <c:v>150.4</c:v>
                </c:pt>
                <c:pt idx="122">
                  <c:v>153.3</c:v>
                </c:pt>
                <c:pt idx="123">
                  <c:v>161.0</c:v>
                </c:pt>
                <c:pt idx="124">
                  <c:v>164.9</c:v>
                </c:pt>
                <c:pt idx="125">
                  <c:v>166.4</c:v>
                </c:pt>
                <c:pt idx="126">
                  <c:v>171.3</c:v>
                </c:pt>
                <c:pt idx="127">
                  <c:v>170.2</c:v>
                </c:pt>
                <c:pt idx="128">
                  <c:v>178.0</c:v>
                </c:pt>
                <c:pt idx="129">
                  <c:v>183.0</c:v>
                </c:pt>
                <c:pt idx="130">
                  <c:v>182.0</c:v>
                </c:pt>
                <c:pt idx="131">
                  <c:v>187.0</c:v>
                </c:pt>
                <c:pt idx="132">
                  <c:v>190.0</c:v>
                </c:pt>
                <c:pt idx="133">
                  <c:v>194.0</c:v>
                </c:pt>
                <c:pt idx="134">
                  <c:v>190.0</c:v>
                </c:pt>
                <c:pt idx="135">
                  <c:v>189.0</c:v>
                </c:pt>
                <c:pt idx="136">
                  <c:v>191.0</c:v>
                </c:pt>
                <c:pt idx="137">
                  <c:v>187.0</c:v>
                </c:pt>
                <c:pt idx="138">
                  <c:v>188.7</c:v>
                </c:pt>
                <c:pt idx="139">
                  <c:v>192.1</c:v>
                </c:pt>
                <c:pt idx="140">
                  <c:v>188.5</c:v>
                </c:pt>
                <c:pt idx="141">
                  <c:v>183.2</c:v>
                </c:pt>
                <c:pt idx="142">
                  <c:v>184.1</c:v>
                </c:pt>
                <c:pt idx="143">
                  <c:v>180.0</c:v>
                </c:pt>
                <c:pt idx="144" formatCode="_(* #,##0_);_(* \(#,##0\);_(* &quot;-&quot;??_);_(@_)">
                  <c:v>187.0</c:v>
                </c:pt>
                <c:pt idx="145">
                  <c:v>193.0</c:v>
                </c:pt>
                <c:pt idx="146">
                  <c:v>186.3</c:v>
                </c:pt>
                <c:pt idx="147">
                  <c:v>185.6</c:v>
                </c:pt>
                <c:pt idx="148">
                  <c:v>186.9</c:v>
                </c:pt>
                <c:pt idx="149">
                  <c:v>186.8</c:v>
                </c:pt>
                <c:pt idx="150">
                  <c:v>190.3</c:v>
                </c:pt>
                <c:pt idx="151">
                  <c:v>187.8</c:v>
                </c:pt>
                <c:pt idx="152">
                  <c:v>188.2</c:v>
                </c:pt>
                <c:pt idx="153">
                  <c:v>194.6</c:v>
                </c:pt>
                <c:pt idx="154">
                  <c:v>198.4</c:v>
                </c:pt>
                <c:pt idx="155">
                  <c:v>191.8</c:v>
                </c:pt>
                <c:pt idx="156">
                  <c:v>195.6</c:v>
                </c:pt>
                <c:pt idx="157">
                  <c:v>197.1</c:v>
                </c:pt>
              </c:numCache>
            </c:numRef>
          </c:val>
        </c:ser>
        <c:dLbls/>
        <c:marker val="1"/>
        <c:axId val="375737128"/>
        <c:axId val="375740648"/>
      </c:lineChart>
      <c:catAx>
        <c:axId val="375737128"/>
        <c:scaling>
          <c:orientation val="minMax"/>
        </c:scaling>
        <c:axPos val="b"/>
        <c:majorGridlines>
          <c:spPr>
            <a:ln>
              <a:noFill/>
            </a:ln>
          </c:spPr>
        </c:majorGridlines>
        <c:numFmt formatCode="General" sourceLinked="0"/>
        <c:tickLblPos val="nextTo"/>
        <c:txPr>
          <a:bodyPr/>
          <a:lstStyle/>
          <a:p>
            <a:pPr>
              <a:defRPr sz="1800" b="1"/>
            </a:pPr>
            <a:endParaRPr lang="en-US"/>
          </a:p>
        </c:txPr>
        <c:crossAx val="375740648"/>
        <c:crosses val="autoZero"/>
        <c:auto val="1"/>
        <c:lblAlgn val="ctr"/>
        <c:lblOffset val="100"/>
        <c:tickLblSkip val="24"/>
        <c:tickMarkSkip val="12"/>
      </c:catAx>
      <c:valAx>
        <c:axId val="375740648"/>
        <c:scaling>
          <c:orientation val="minMax"/>
        </c:scaling>
        <c:axPos val="l"/>
        <c:majorGridlines>
          <c:spPr>
            <a:ln>
              <a:solidFill>
                <a:srgbClr val="FFFFFF">
                  <a:tint val="75000"/>
                  <a:shade val="95000"/>
                  <a:satMod val="105000"/>
                  <a:alpha val="40000"/>
                </a:srgbClr>
              </a:solidFill>
              <a:prstDash val="solid"/>
            </a:ln>
          </c:spPr>
        </c:majorGridlines>
        <c:numFmt formatCode="General" sourceLinked="1"/>
        <c:tickLblPos val="nextTo"/>
        <c:txPr>
          <a:bodyPr anchor="b" anchorCtr="0"/>
          <a:lstStyle/>
          <a:p>
            <a:pPr>
              <a:defRPr sz="1800" b="1"/>
            </a:pPr>
            <a:endParaRPr lang="en-US"/>
          </a:p>
        </c:txPr>
        <c:crossAx val="375737128"/>
        <c:crosses val="autoZero"/>
        <c:crossBetween val="between"/>
      </c:valAx>
      <c:spPr>
        <a:ln>
          <a:noFill/>
        </a:ln>
      </c:spPr>
    </c:plotArea>
    <c:plotVisOnly val="1"/>
    <c:dispBlanksAs val="gap"/>
  </c:chart>
  <c:txPr>
    <a:bodyPr/>
    <a:lstStyle/>
    <a:p>
      <a:pPr>
        <a:defRPr sz="1800"/>
      </a:pPr>
      <a:endParaRPr lang="en-US"/>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05437809857101"/>
          <c:y val="0.0647522520863564"/>
          <c:w val="0.870195878292991"/>
          <c:h val="0.846541399350338"/>
        </c:manualLayout>
      </c:layout>
      <c:pieChart>
        <c:varyColors val="1"/>
        <c:ser>
          <c:idx val="0"/>
          <c:order val="0"/>
          <c:tx>
            <c:strRef>
              <c:f>Sheet1!$B$1</c:f>
              <c:strCache>
                <c:ptCount val="1"/>
                <c:pt idx="0">
                  <c:v>I/C</c:v>
                </c:pt>
              </c:strCache>
            </c:strRef>
          </c:tx>
          <c:dPt>
            <c:idx val="0"/>
            <c:spPr>
              <a:solidFill>
                <a:schemeClr val="accent1"/>
              </a:solidFill>
              <a:ln>
                <a:noFill/>
              </a:ln>
              <a:effectLst/>
            </c:spPr>
          </c:dPt>
          <c:dPt>
            <c:idx val="1"/>
            <c:spPr>
              <a:solidFill>
                <a:schemeClr val="accent2"/>
              </a:solidFill>
              <a:ln>
                <a:noFill/>
              </a:ln>
              <a:effectLst/>
            </c:spPr>
          </c:dPt>
          <c:dLbls>
            <c:dLbl>
              <c:idx val="0"/>
              <c:layout>
                <c:manualLayout>
                  <c:x val="-0.128952075435015"/>
                  <c:y val="-0.156710399563079"/>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Val val="1"/>
              <c:extLst>
                <c:ext xmlns:c15="http://schemas.microsoft.com/office/drawing/2012/chart" uri="{CE6537A1-D6FC-4f65-9D91-7224C49458BB}">
                  <c15:layout/>
                </c:ext>
              </c:extLst>
            </c:dLbl>
            <c:dLbl>
              <c:idx val="1"/>
              <c:layout>
                <c:manualLayout>
                  <c:x val="0.124654296685137"/>
                  <c:y val="0.102049968119482"/>
                </c:manualLayout>
              </c:layout>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rgbClr val="060606"/>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Hilton + Marriott</c:v>
                </c:pt>
                <c:pt idx="1">
                  <c:v>All Other</c:v>
                </c:pt>
              </c:strCache>
            </c:strRef>
          </c:cat>
          <c:val>
            <c:numRef>
              <c:f>Sheet1!$B$2:$B$3</c:f>
              <c:numCache>
                <c:formatCode>0%</c:formatCode>
                <c:ptCount val="2"/>
                <c:pt idx="0">
                  <c:v>0.58</c:v>
                </c:pt>
                <c:pt idx="1">
                  <c:v>0.42</c:v>
                </c:pt>
              </c:numCache>
            </c:numRef>
          </c:val>
        </c:ser>
        <c:ser>
          <c:idx val="1"/>
          <c:order val="1"/>
          <c:tx>
            <c:strRef>
              <c:f>Sheet1!#REF!</c:f>
              <c:strCache>
                <c:ptCount val="1"/>
                <c:pt idx="0">
                  <c:v>#REF!</c:v>
                </c:pt>
              </c:strCache>
            </c:strRef>
          </c:tx>
          <c:dPt>
            <c:idx val="0"/>
            <c:spPr>
              <a:solidFill>
                <a:schemeClr val="accent1"/>
              </a:solidFill>
              <a:ln>
                <a:noFill/>
              </a:ln>
              <a:effectLst/>
            </c:spPr>
          </c:dPt>
          <c:cat>
            <c:strRef>
              <c:f>Sheet1!$A$2:$A$3</c:f>
              <c:strCache>
                <c:ptCount val="2"/>
                <c:pt idx="0">
                  <c:v>Hilton + Marriott</c:v>
                </c:pt>
                <c:pt idx="1">
                  <c:v>All Other</c:v>
                </c:pt>
              </c:strCache>
            </c:strRef>
          </c:cat>
          <c:val>
            <c:numRef>
              <c:f>Sheet1!#REF!</c:f>
              <c:numCache>
                <c:formatCode>General</c:formatCode>
                <c:ptCount val="1"/>
                <c:pt idx="0">
                  <c:v>1.0</c:v>
                </c:pt>
              </c:numCache>
            </c:numRef>
          </c:val>
        </c:ser>
        <c:ser>
          <c:idx val="2"/>
          <c:order val="2"/>
          <c:tx>
            <c:strRef>
              <c:f>Sheet1!#REF!</c:f>
              <c:strCache>
                <c:ptCount val="1"/>
                <c:pt idx="0">
                  <c:v>#REF!</c:v>
                </c:pt>
              </c:strCache>
            </c:strRef>
          </c:tx>
          <c:dPt>
            <c:idx val="0"/>
            <c:spPr>
              <a:solidFill>
                <a:schemeClr val="accent1"/>
              </a:solidFill>
              <a:ln>
                <a:noFill/>
              </a:ln>
              <a:effectLst/>
            </c:spPr>
          </c:dPt>
          <c:cat>
            <c:strRef>
              <c:f>Sheet1!$A$2:$A$3</c:f>
              <c:strCache>
                <c:ptCount val="2"/>
                <c:pt idx="0">
                  <c:v>Hilton + Marriott</c:v>
                </c:pt>
                <c:pt idx="1">
                  <c:v>All Other</c:v>
                </c:pt>
              </c:strCache>
            </c:strRef>
          </c:cat>
          <c:val>
            <c:numRef>
              <c:f>Sheet1!#REF!</c:f>
              <c:numCache>
                <c:formatCode>General</c:formatCode>
                <c:ptCount val="1"/>
                <c:pt idx="0">
                  <c:v>1.0</c:v>
                </c:pt>
              </c:numCache>
            </c:numRef>
          </c:val>
        </c:ser>
        <c:dLbls/>
        <c:firstSliceAng val="0"/>
      </c:pieChart>
      <c:spPr>
        <a:noFill/>
        <a:ln>
          <a:noFill/>
        </a:ln>
        <a:effectLst/>
      </c:spPr>
    </c:plotArea>
    <c:legend>
      <c:legendPos val="r"/>
      <c:layout>
        <c:manualLayout>
          <c:xMode val="edge"/>
          <c:yMode val="edge"/>
          <c:x val="0.0532802323320696"/>
          <c:y val="0.359477529511302"/>
          <c:w val="0.255453120443278"/>
          <c:h val="0.199683305422137"/>
        </c:manualLayout>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622481895511236"/>
          <c:y val="0.0302108691761738"/>
          <c:w val="0.894488897071319"/>
          <c:h val="0.89092841873343"/>
        </c:manualLayout>
      </c:layout>
      <c:lineChart>
        <c:grouping val="standard"/>
        <c:ser>
          <c:idx val="1"/>
          <c:order val="0"/>
          <c:tx>
            <c:strRef>
              <c:f>Sheet1!$B$1</c:f>
              <c:strCache>
                <c:ptCount val="1"/>
                <c:pt idx="0">
                  <c:v>Occ % Change</c:v>
                </c:pt>
              </c:strCache>
            </c:strRef>
          </c:tx>
          <c:spPr>
            <a:ln w="50800">
              <a:solidFill>
                <a:srgbClr val="009CDE"/>
              </a:solidFill>
              <a:prstDash val="solid"/>
            </a:ln>
          </c:spPr>
          <c:marker>
            <c:symbol val="none"/>
          </c:marker>
          <c:dLbls>
            <c:dLbl>
              <c:idx val="17"/>
              <c:layout/>
              <c:showVal val="1"/>
              <c:extLst>
                <c:ext xmlns:c15="http://schemas.microsoft.com/office/drawing/2012/chart" uri="{CE6537A1-D6FC-4f65-9D91-7224C49458BB}">
                  <c15:layout/>
                </c:ext>
              </c:extLst>
            </c:dLbl>
            <c:dLbl>
              <c:idx val="146"/>
              <c:layout/>
              <c:showVal val="1"/>
              <c:extLst>
                <c:ext xmlns:c15="http://schemas.microsoft.com/office/drawing/2012/chart" uri="{CE6537A1-D6FC-4f65-9D91-7224C49458BB}">
                  <c15:layout/>
                </c:ext>
              </c:extLst>
            </c:dLbl>
            <c:dLbl>
              <c:idx val="235"/>
              <c:layout/>
              <c:showVal val="1"/>
              <c:extLst>
                <c:ext xmlns:c15="http://schemas.microsoft.com/office/drawing/2012/chart" uri="{CE6537A1-D6FC-4f65-9D91-7224C49458BB}">
                  <c15:layout/>
                </c:ext>
              </c:extLst>
            </c:dLbl>
            <c:dLbl>
              <c:idx val="350"/>
              <c:layout/>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1"/>
              </c:ext>
            </c:extLst>
          </c:dLbls>
          <c:cat>
            <c:strRef>
              <c:f>Sheet1!$A$2:$A$352</c:f>
              <c:strCache>
                <c:ptCount val="313"/>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pt idx="241">
                  <c:v> </c:v>
                </c:pt>
                <c:pt idx="242">
                  <c:v> </c:v>
                </c:pt>
                <c:pt idx="252">
                  <c:v>2011</c:v>
                </c:pt>
                <c:pt idx="264">
                  <c:v>2012</c:v>
                </c:pt>
                <c:pt idx="276">
                  <c:v>2013</c:v>
                </c:pt>
                <c:pt idx="288">
                  <c:v>2014</c:v>
                </c:pt>
                <c:pt idx="300">
                  <c:v>2015</c:v>
                </c:pt>
                <c:pt idx="312">
                  <c:v>2016</c:v>
                </c:pt>
              </c:strCache>
            </c:strRef>
          </c:cat>
          <c:val>
            <c:numRef>
              <c:f>Sheet1!$B$2:$B$352</c:f>
              <c:numCache>
                <c:formatCode>_(#,##0.0_);_(\-#,##0.0_)</c:formatCode>
                <c:ptCount val="351"/>
                <c:pt idx="0">
                  <c:v>1.30802631103941</c:v>
                </c:pt>
                <c:pt idx="1">
                  <c:v>1.40418065637735</c:v>
                </c:pt>
                <c:pt idx="2">
                  <c:v>1.31632804277991</c:v>
                </c:pt>
                <c:pt idx="3">
                  <c:v>1.12273705226177</c:v>
                </c:pt>
                <c:pt idx="4">
                  <c:v>0.917392810904142</c:v>
                </c:pt>
                <c:pt idx="5">
                  <c:v>0.775675403019269</c:v>
                </c:pt>
                <c:pt idx="6">
                  <c:v>0.636387131780978</c:v>
                </c:pt>
                <c:pt idx="7">
                  <c:v>0.429322860601303</c:v>
                </c:pt>
                <c:pt idx="8">
                  <c:v>-0.104004299676985</c:v>
                </c:pt>
                <c:pt idx="9">
                  <c:v>-0.427168050167758</c:v>
                </c:pt>
                <c:pt idx="10">
                  <c:v>-0.890212427124056</c:v>
                </c:pt>
                <c:pt idx="11">
                  <c:v>-1.13096569688419</c:v>
                </c:pt>
                <c:pt idx="12">
                  <c:v>-1.51564921838551</c:v>
                </c:pt>
                <c:pt idx="13">
                  <c:v>-2.1297552257012</c:v>
                </c:pt>
                <c:pt idx="14">
                  <c:v>-2.801224433639779</c:v>
                </c:pt>
                <c:pt idx="15">
                  <c:v>-2.84537896654758</c:v>
                </c:pt>
                <c:pt idx="16">
                  <c:v>-3.07276195874156</c:v>
                </c:pt>
                <c:pt idx="17">
                  <c:v>-3.369625316389139</c:v>
                </c:pt>
                <c:pt idx="18">
                  <c:v>-3.26738834339136</c:v>
                </c:pt>
                <c:pt idx="19">
                  <c:v>-3.1979235119979</c:v>
                </c:pt>
                <c:pt idx="20">
                  <c:v>-3.108452604043839</c:v>
                </c:pt>
                <c:pt idx="21">
                  <c:v>-2.9402233707214</c:v>
                </c:pt>
                <c:pt idx="22">
                  <c:v>-2.71012610276653</c:v>
                </c:pt>
                <c:pt idx="23">
                  <c:v>-2.53866146439979</c:v>
                </c:pt>
                <c:pt idx="24">
                  <c:v>-2.11000544736603</c:v>
                </c:pt>
                <c:pt idx="25">
                  <c:v>-1.56068636760953</c:v>
                </c:pt>
                <c:pt idx="26">
                  <c:v>-0.926247459728514</c:v>
                </c:pt>
                <c:pt idx="27">
                  <c:v>-0.848207698787775</c:v>
                </c:pt>
                <c:pt idx="28">
                  <c:v>-0.614772985073076</c:v>
                </c:pt>
                <c:pt idx="29">
                  <c:v>-0.314179771373877</c:v>
                </c:pt>
                <c:pt idx="30">
                  <c:v>-0.0746170480879024</c:v>
                </c:pt>
                <c:pt idx="31">
                  <c:v>-0.0960815812439013</c:v>
                </c:pt>
                <c:pt idx="32">
                  <c:v>0.451713758100589</c:v>
                </c:pt>
                <c:pt idx="33">
                  <c:v>0.638359389886736</c:v>
                </c:pt>
                <c:pt idx="34">
                  <c:v>0.700404343716554</c:v>
                </c:pt>
                <c:pt idx="35">
                  <c:v>0.893253285843113</c:v>
                </c:pt>
                <c:pt idx="36">
                  <c:v>1.00898724784367</c:v>
                </c:pt>
                <c:pt idx="37">
                  <c:v>1.06038754096471</c:v>
                </c:pt>
                <c:pt idx="38">
                  <c:v>1.248018409784</c:v>
                </c:pt>
                <c:pt idx="39">
                  <c:v>1.53816011387904</c:v>
                </c:pt>
                <c:pt idx="40">
                  <c:v>1.71531603068983</c:v>
                </c:pt>
                <c:pt idx="41">
                  <c:v>1.64933506562686</c:v>
                </c:pt>
                <c:pt idx="42">
                  <c:v>1.63905819842524</c:v>
                </c:pt>
                <c:pt idx="43">
                  <c:v>1.71803315238135</c:v>
                </c:pt>
                <c:pt idx="44">
                  <c:v>1.2405784491979</c:v>
                </c:pt>
                <c:pt idx="45">
                  <c:v>1.15472539129465</c:v>
                </c:pt>
                <c:pt idx="46">
                  <c:v>1.31455961023372</c:v>
                </c:pt>
                <c:pt idx="47">
                  <c:v>1.24708693512931</c:v>
                </c:pt>
                <c:pt idx="48">
                  <c:v>1.13162978285032</c:v>
                </c:pt>
                <c:pt idx="49">
                  <c:v>1.15384164892667</c:v>
                </c:pt>
                <c:pt idx="50">
                  <c:v>1.21613516227884</c:v>
                </c:pt>
                <c:pt idx="51">
                  <c:v>1.15613650371784</c:v>
                </c:pt>
                <c:pt idx="52">
                  <c:v>1.06847355927264</c:v>
                </c:pt>
                <c:pt idx="53">
                  <c:v>1.31360631582851</c:v>
                </c:pt>
                <c:pt idx="54">
                  <c:v>1.213756250514119</c:v>
                </c:pt>
                <c:pt idx="55">
                  <c:v>1.23433864632801</c:v>
                </c:pt>
                <c:pt idx="56">
                  <c:v>1.59103588853279</c:v>
                </c:pt>
                <c:pt idx="57">
                  <c:v>1.70763121438437</c:v>
                </c:pt>
                <c:pt idx="58">
                  <c:v>1.83165016346085</c:v>
                </c:pt>
                <c:pt idx="59">
                  <c:v>1.93276819819276</c:v>
                </c:pt>
                <c:pt idx="60">
                  <c:v>2.05558850873935</c:v>
                </c:pt>
                <c:pt idx="61">
                  <c:v>1.88456170964959</c:v>
                </c:pt>
                <c:pt idx="62">
                  <c:v>1.65484542072847</c:v>
                </c:pt>
                <c:pt idx="63">
                  <c:v>1.51252483427974</c:v>
                </c:pt>
                <c:pt idx="64">
                  <c:v>1.64922351796604</c:v>
                </c:pt>
                <c:pt idx="65">
                  <c:v>1.53761627324685</c:v>
                </c:pt>
                <c:pt idx="66">
                  <c:v>1.36131077336232</c:v>
                </c:pt>
                <c:pt idx="67">
                  <c:v>1.3263816434302</c:v>
                </c:pt>
                <c:pt idx="68">
                  <c:v>1.12719917353651</c:v>
                </c:pt>
                <c:pt idx="69">
                  <c:v>0.937934774558178</c:v>
                </c:pt>
                <c:pt idx="70">
                  <c:v>0.620992572954161</c:v>
                </c:pt>
                <c:pt idx="71">
                  <c:v>0.38262235615236</c:v>
                </c:pt>
                <c:pt idx="72">
                  <c:v>0.141973859602561</c:v>
                </c:pt>
                <c:pt idx="73">
                  <c:v>0.134924729797451</c:v>
                </c:pt>
                <c:pt idx="74">
                  <c:v>0.144648938939644</c:v>
                </c:pt>
                <c:pt idx="75">
                  <c:v>0.157593810859139</c:v>
                </c:pt>
                <c:pt idx="76">
                  <c:v>-0.0100843985904086</c:v>
                </c:pt>
                <c:pt idx="77">
                  <c:v>-0.111633073791955</c:v>
                </c:pt>
                <c:pt idx="78">
                  <c:v>-0.134733524118975</c:v>
                </c:pt>
                <c:pt idx="79">
                  <c:v>-0.0799162982404871</c:v>
                </c:pt>
                <c:pt idx="80">
                  <c:v>-0.435217593262695</c:v>
                </c:pt>
                <c:pt idx="81">
                  <c:v>-0.364613639087637</c:v>
                </c:pt>
                <c:pt idx="82">
                  <c:v>-0.383890058648577</c:v>
                </c:pt>
                <c:pt idx="83">
                  <c:v>-0.447279135818778</c:v>
                </c:pt>
                <c:pt idx="84">
                  <c:v>-0.348082175392907</c:v>
                </c:pt>
                <c:pt idx="85">
                  <c:v>-0.288912392336417</c:v>
                </c:pt>
                <c:pt idx="86">
                  <c:v>-0.595390015143282</c:v>
                </c:pt>
                <c:pt idx="87">
                  <c:v>-0.534199837927746</c:v>
                </c:pt>
                <c:pt idx="88">
                  <c:v>-0.697473203167636</c:v>
                </c:pt>
                <c:pt idx="89">
                  <c:v>-0.88850136710603</c:v>
                </c:pt>
                <c:pt idx="90">
                  <c:v>-0.79350548316969</c:v>
                </c:pt>
                <c:pt idx="91">
                  <c:v>-0.991910790148441</c:v>
                </c:pt>
                <c:pt idx="92">
                  <c:v>-0.767012462734677</c:v>
                </c:pt>
                <c:pt idx="93">
                  <c:v>-0.891232990255324</c:v>
                </c:pt>
                <c:pt idx="94">
                  <c:v>-0.915220548400645</c:v>
                </c:pt>
                <c:pt idx="95">
                  <c:v>-0.833084180537986</c:v>
                </c:pt>
                <c:pt idx="96">
                  <c:v>-0.89143318117811</c:v>
                </c:pt>
                <c:pt idx="97">
                  <c:v>-1.06722012001807</c:v>
                </c:pt>
                <c:pt idx="98">
                  <c:v>-0.959620856694111</c:v>
                </c:pt>
                <c:pt idx="99">
                  <c:v>-1.20945694137698</c:v>
                </c:pt>
                <c:pt idx="100">
                  <c:v>-1.1593718040534</c:v>
                </c:pt>
                <c:pt idx="101">
                  <c:v>-0.880227487916408</c:v>
                </c:pt>
                <c:pt idx="102">
                  <c:v>-0.946751074352143</c:v>
                </c:pt>
                <c:pt idx="103">
                  <c:v>-1.1792301605971</c:v>
                </c:pt>
                <c:pt idx="104">
                  <c:v>-1.11135997558861</c:v>
                </c:pt>
                <c:pt idx="105">
                  <c:v>-1.04434738046317</c:v>
                </c:pt>
                <c:pt idx="106">
                  <c:v>-1.04533576635616</c:v>
                </c:pt>
                <c:pt idx="107">
                  <c:v>-1.11448817387958</c:v>
                </c:pt>
                <c:pt idx="108">
                  <c:v>-1.26417824466375</c:v>
                </c:pt>
                <c:pt idx="109">
                  <c:v>-1.17193007262994</c:v>
                </c:pt>
                <c:pt idx="110">
                  <c:v>-0.929329518634506</c:v>
                </c:pt>
                <c:pt idx="111">
                  <c:v>-0.801652077310017</c:v>
                </c:pt>
                <c:pt idx="112">
                  <c:v>-0.847783833362762</c:v>
                </c:pt>
                <c:pt idx="113">
                  <c:v>-1.07441497452047</c:v>
                </c:pt>
                <c:pt idx="114">
                  <c:v>-0.949775826351821</c:v>
                </c:pt>
                <c:pt idx="115">
                  <c:v>-0.664683451928297</c:v>
                </c:pt>
                <c:pt idx="116">
                  <c:v>-0.681351719492981</c:v>
                </c:pt>
                <c:pt idx="117">
                  <c:v>-0.74686227145042</c:v>
                </c:pt>
                <c:pt idx="118">
                  <c:v>-0.563912904991481</c:v>
                </c:pt>
                <c:pt idx="119">
                  <c:v>-0.748907866953444</c:v>
                </c:pt>
                <c:pt idx="120">
                  <c:v>-0.769091936428373</c:v>
                </c:pt>
                <c:pt idx="121">
                  <c:v>-0.720656474985563</c:v>
                </c:pt>
                <c:pt idx="122">
                  <c:v>-0.647892831541235</c:v>
                </c:pt>
                <c:pt idx="123">
                  <c:v>-0.591839590092464</c:v>
                </c:pt>
                <c:pt idx="124">
                  <c:v>-0.185562051859222</c:v>
                </c:pt>
                <c:pt idx="125">
                  <c:v>0.252228589245819</c:v>
                </c:pt>
                <c:pt idx="126">
                  <c:v>0.0864513057486788</c:v>
                </c:pt>
                <c:pt idx="127">
                  <c:v>0.233274358535186</c:v>
                </c:pt>
                <c:pt idx="128">
                  <c:v>0.368674042236174</c:v>
                </c:pt>
                <c:pt idx="129">
                  <c:v>0.392264679223064</c:v>
                </c:pt>
                <c:pt idx="130">
                  <c:v>0.308346198223212</c:v>
                </c:pt>
                <c:pt idx="131">
                  <c:v>0.695804135025992</c:v>
                </c:pt>
                <c:pt idx="132">
                  <c:v>1.0167879404596</c:v>
                </c:pt>
                <c:pt idx="133">
                  <c:v>0.89750267277255</c:v>
                </c:pt>
                <c:pt idx="134">
                  <c:v>0.57143209517731</c:v>
                </c:pt>
                <c:pt idx="135">
                  <c:v>0.228926899649303</c:v>
                </c:pt>
                <c:pt idx="136">
                  <c:v>-0.529854785917588</c:v>
                </c:pt>
                <c:pt idx="137">
                  <c:v>-1.19633721176397</c:v>
                </c:pt>
                <c:pt idx="138">
                  <c:v>-1.57429634322695</c:v>
                </c:pt>
                <c:pt idx="139">
                  <c:v>-1.96757321916262</c:v>
                </c:pt>
                <c:pt idx="140">
                  <c:v>-3.472417450984619</c:v>
                </c:pt>
                <c:pt idx="141">
                  <c:v>-4.38636124490722</c:v>
                </c:pt>
                <c:pt idx="142">
                  <c:v>-5.064784592861939</c:v>
                </c:pt>
                <c:pt idx="143">
                  <c:v>-5.53862706671012</c:v>
                </c:pt>
                <c:pt idx="144">
                  <c:v>-6.122324280643209</c:v>
                </c:pt>
                <c:pt idx="145">
                  <c:v>-6.33687337843919</c:v>
                </c:pt>
                <c:pt idx="146">
                  <c:v>-6.67599995151427</c:v>
                </c:pt>
                <c:pt idx="147">
                  <c:v>-6.424110271719669</c:v>
                </c:pt>
                <c:pt idx="148">
                  <c:v>-6.155658553758059</c:v>
                </c:pt>
                <c:pt idx="149">
                  <c:v>-6.051028806177519</c:v>
                </c:pt>
                <c:pt idx="150">
                  <c:v>-5.65151338660131</c:v>
                </c:pt>
                <c:pt idx="151">
                  <c:v>-5.50660084341642</c:v>
                </c:pt>
                <c:pt idx="152">
                  <c:v>-3.75029587516494</c:v>
                </c:pt>
                <c:pt idx="153">
                  <c:v>-2.41784996543781</c:v>
                </c:pt>
                <c:pt idx="154">
                  <c:v>-1.64643065859535</c:v>
                </c:pt>
                <c:pt idx="155">
                  <c:v>-1.13286324626748</c:v>
                </c:pt>
                <c:pt idx="156">
                  <c:v>-0.624313628642227</c:v>
                </c:pt>
                <c:pt idx="157">
                  <c:v>-0.415662327674118</c:v>
                </c:pt>
                <c:pt idx="158">
                  <c:v>-0.121513216725715</c:v>
                </c:pt>
                <c:pt idx="159">
                  <c:v>-0.461450673650707</c:v>
                </c:pt>
                <c:pt idx="160">
                  <c:v>-0.347870228199903</c:v>
                </c:pt>
                <c:pt idx="161">
                  <c:v>-0.156875915199332</c:v>
                </c:pt>
                <c:pt idx="162">
                  <c:v>0.136820908812451</c:v>
                </c:pt>
                <c:pt idx="163">
                  <c:v>0.456324447120732</c:v>
                </c:pt>
                <c:pt idx="164">
                  <c:v>0.215785461485139</c:v>
                </c:pt>
                <c:pt idx="165">
                  <c:v>0.0851511590277231</c:v>
                </c:pt>
                <c:pt idx="166">
                  <c:v>0.174210702990089</c:v>
                </c:pt>
                <c:pt idx="167">
                  <c:v>0.267479993479594</c:v>
                </c:pt>
                <c:pt idx="168">
                  <c:v>0.522523930849057</c:v>
                </c:pt>
                <c:pt idx="169">
                  <c:v>0.845668617886162</c:v>
                </c:pt>
                <c:pt idx="170">
                  <c:v>1.58440099706152</c:v>
                </c:pt>
                <c:pt idx="171">
                  <c:v>2.529862599534819</c:v>
                </c:pt>
                <c:pt idx="172">
                  <c:v>2.838152969635139</c:v>
                </c:pt>
                <c:pt idx="173">
                  <c:v>3.21359811297386</c:v>
                </c:pt>
                <c:pt idx="174">
                  <c:v>3.21131185647379</c:v>
                </c:pt>
                <c:pt idx="175">
                  <c:v>2.93661955185489</c:v>
                </c:pt>
                <c:pt idx="176">
                  <c:v>3.36749039723504</c:v>
                </c:pt>
                <c:pt idx="177">
                  <c:v>3.47322879565716</c:v>
                </c:pt>
                <c:pt idx="178">
                  <c:v>3.52233902636084</c:v>
                </c:pt>
                <c:pt idx="179">
                  <c:v>3.56080547816262</c:v>
                </c:pt>
                <c:pt idx="180">
                  <c:v>3.549905699475139</c:v>
                </c:pt>
                <c:pt idx="181">
                  <c:v>3.55111085169374</c:v>
                </c:pt>
                <c:pt idx="182">
                  <c:v>3.2064799549219</c:v>
                </c:pt>
                <c:pt idx="183">
                  <c:v>2.97139890455502</c:v>
                </c:pt>
                <c:pt idx="184">
                  <c:v>2.90423445258736</c:v>
                </c:pt>
                <c:pt idx="185">
                  <c:v>2.86757123824613</c:v>
                </c:pt>
                <c:pt idx="186">
                  <c:v>2.79051022623335</c:v>
                </c:pt>
                <c:pt idx="187">
                  <c:v>3.095872836416799</c:v>
                </c:pt>
                <c:pt idx="188">
                  <c:v>2.832891492535329</c:v>
                </c:pt>
                <c:pt idx="189">
                  <c:v>2.53996629665314</c:v>
                </c:pt>
                <c:pt idx="190">
                  <c:v>2.78625488657014</c:v>
                </c:pt>
                <c:pt idx="191">
                  <c:v>2.8419926863174</c:v>
                </c:pt>
                <c:pt idx="192">
                  <c:v>2.865872973663229</c:v>
                </c:pt>
                <c:pt idx="193">
                  <c:v>2.83144772616132</c:v>
                </c:pt>
                <c:pt idx="194">
                  <c:v>2.866026473304199</c:v>
                </c:pt>
                <c:pt idx="195">
                  <c:v>2.55375433964346</c:v>
                </c:pt>
                <c:pt idx="196">
                  <c:v>2.570440955006799</c:v>
                </c:pt>
                <c:pt idx="197">
                  <c:v>2.35214585785637</c:v>
                </c:pt>
                <c:pt idx="198">
                  <c:v>2.03331536482788</c:v>
                </c:pt>
                <c:pt idx="199">
                  <c:v>1.80760471484368</c:v>
                </c:pt>
                <c:pt idx="200">
                  <c:v>1.3395238903897</c:v>
                </c:pt>
                <c:pt idx="201">
                  <c:v>1.21375419979967</c:v>
                </c:pt>
                <c:pt idx="202">
                  <c:v>0.600325609695004</c:v>
                </c:pt>
                <c:pt idx="203">
                  <c:v>0.200730893941906</c:v>
                </c:pt>
                <c:pt idx="204">
                  <c:v>-0.219852668611595</c:v>
                </c:pt>
                <c:pt idx="205">
                  <c:v>-0.520357364059969</c:v>
                </c:pt>
                <c:pt idx="206">
                  <c:v>-0.732693935545875</c:v>
                </c:pt>
                <c:pt idx="207">
                  <c:v>-0.845698049481963</c:v>
                </c:pt>
                <c:pt idx="208">
                  <c:v>-0.999876542529778</c:v>
                </c:pt>
                <c:pt idx="209">
                  <c:v>-0.944454119615773</c:v>
                </c:pt>
                <c:pt idx="210">
                  <c:v>-0.875257511013577</c:v>
                </c:pt>
                <c:pt idx="211">
                  <c:v>-0.663201570859911</c:v>
                </c:pt>
                <c:pt idx="212">
                  <c:v>-0.597043120077684</c:v>
                </c:pt>
                <c:pt idx="213">
                  <c:v>-0.429495413695296</c:v>
                </c:pt>
                <c:pt idx="214">
                  <c:v>-0.392028133479719</c:v>
                </c:pt>
                <c:pt idx="215">
                  <c:v>-0.504572985627509</c:v>
                </c:pt>
                <c:pt idx="216">
                  <c:v>-0.536921533039222</c:v>
                </c:pt>
                <c:pt idx="217">
                  <c:v>-0.522025393313164</c:v>
                </c:pt>
                <c:pt idx="218">
                  <c:v>-0.986450640477413</c:v>
                </c:pt>
                <c:pt idx="219">
                  <c:v>-0.961037621885727</c:v>
                </c:pt>
                <c:pt idx="220">
                  <c:v>-1.26052434645471</c:v>
                </c:pt>
                <c:pt idx="221">
                  <c:v>-1.81721396631307</c:v>
                </c:pt>
                <c:pt idx="222">
                  <c:v>-1.96927874578665</c:v>
                </c:pt>
                <c:pt idx="223">
                  <c:v>-2.50715591269042</c:v>
                </c:pt>
                <c:pt idx="224">
                  <c:v>-2.98199515552784</c:v>
                </c:pt>
                <c:pt idx="225">
                  <c:v>-3.7177517613528</c:v>
                </c:pt>
                <c:pt idx="226">
                  <c:v>-4.46660395820989</c:v>
                </c:pt>
                <c:pt idx="227">
                  <c:v>-4.77631271385942</c:v>
                </c:pt>
                <c:pt idx="228">
                  <c:v>-5.405917866736548</c:v>
                </c:pt>
                <c:pt idx="229">
                  <c:v>-6.06176175587374</c:v>
                </c:pt>
                <c:pt idx="230">
                  <c:v>-6.607516490456988</c:v>
                </c:pt>
                <c:pt idx="231">
                  <c:v>-7.45312423066368</c:v>
                </c:pt>
                <c:pt idx="232">
                  <c:v>-8.200021717356398</c:v>
                </c:pt>
                <c:pt idx="233">
                  <c:v>-8.640771205331596</c:v>
                </c:pt>
                <c:pt idx="234">
                  <c:v>-9.1005379680637</c:v>
                </c:pt>
                <c:pt idx="235">
                  <c:v>-9.66819032082866</c:v>
                </c:pt>
                <c:pt idx="236">
                  <c:v>-9.685807491490538</c:v>
                </c:pt>
                <c:pt idx="237">
                  <c:v>-9.63004733473796</c:v>
                </c:pt>
                <c:pt idx="238">
                  <c:v>-9.14907187440664</c:v>
                </c:pt>
                <c:pt idx="239">
                  <c:v>-8.82459001600157</c:v>
                </c:pt>
                <c:pt idx="240">
                  <c:v>-8.10583487224233</c:v>
                </c:pt>
                <c:pt idx="241">
                  <c:v>-7.30956602757024</c:v>
                </c:pt>
                <c:pt idx="242">
                  <c:v>-5.864829511858899</c:v>
                </c:pt>
                <c:pt idx="243">
                  <c:v>-4.551069518656989</c:v>
                </c:pt>
                <c:pt idx="244">
                  <c:v>-2.92834342925732</c:v>
                </c:pt>
                <c:pt idx="245">
                  <c:v>-1.38767370249089</c:v>
                </c:pt>
                <c:pt idx="246">
                  <c:v>0.0247408747818906</c:v>
                </c:pt>
                <c:pt idx="247">
                  <c:v>1.60182284306332</c:v>
                </c:pt>
                <c:pt idx="248">
                  <c:v>2.759867435643089</c:v>
                </c:pt>
                <c:pt idx="249">
                  <c:v>3.97694578712249</c:v>
                </c:pt>
                <c:pt idx="250">
                  <c:v>4.99612460845106</c:v>
                </c:pt>
                <c:pt idx="251">
                  <c:v>5.5558284872868</c:v>
                </c:pt>
                <c:pt idx="252">
                  <c:v>5.99685244856359</c:v>
                </c:pt>
                <c:pt idx="253">
                  <c:v>6.294285107615488</c:v>
                </c:pt>
                <c:pt idx="254">
                  <c:v>6.27886886841033</c:v>
                </c:pt>
                <c:pt idx="255">
                  <c:v>6.27158214312041</c:v>
                </c:pt>
                <c:pt idx="256">
                  <c:v>6.02178598410353</c:v>
                </c:pt>
                <c:pt idx="257">
                  <c:v>5.735856059768289</c:v>
                </c:pt>
                <c:pt idx="258">
                  <c:v>5.2916286287995</c:v>
                </c:pt>
                <c:pt idx="259">
                  <c:v>5.021614408906609</c:v>
                </c:pt>
                <c:pt idx="260">
                  <c:v>4.92647448501662</c:v>
                </c:pt>
                <c:pt idx="261">
                  <c:v>4.56997170545971</c:v>
                </c:pt>
                <c:pt idx="262">
                  <c:v>4.270229557108</c:v>
                </c:pt>
                <c:pt idx="263">
                  <c:v>4.19226013848761</c:v>
                </c:pt>
                <c:pt idx="264">
                  <c:v>4.093106838887198</c:v>
                </c:pt>
                <c:pt idx="265">
                  <c:v>4.03396027578832</c:v>
                </c:pt>
                <c:pt idx="266">
                  <c:v>3.856532803739539</c:v>
                </c:pt>
                <c:pt idx="267">
                  <c:v>3.56137714442808</c:v>
                </c:pt>
                <c:pt idx="268">
                  <c:v>3.49537570421612</c:v>
                </c:pt>
                <c:pt idx="269">
                  <c:v>3.50624622517554</c:v>
                </c:pt>
                <c:pt idx="270">
                  <c:v>3.25545495116624</c:v>
                </c:pt>
                <c:pt idx="271">
                  <c:v>3.16326636866564</c:v>
                </c:pt>
                <c:pt idx="272">
                  <c:v>2.70016216485847</c:v>
                </c:pt>
                <c:pt idx="273">
                  <c:v>2.64520998849959</c:v>
                </c:pt>
                <c:pt idx="274">
                  <c:v>2.427809536943189</c:v>
                </c:pt>
                <c:pt idx="275">
                  <c:v>2.36678844628002</c:v>
                </c:pt>
                <c:pt idx="276">
                  <c:v>2.3439666481532</c:v>
                </c:pt>
                <c:pt idx="277">
                  <c:v>2.18056653318747</c:v>
                </c:pt>
                <c:pt idx="278">
                  <c:v>1.87459545532021</c:v>
                </c:pt>
                <c:pt idx="279">
                  <c:v>2.05211932683747</c:v>
                </c:pt>
                <c:pt idx="280">
                  <c:v>1.83787819265103</c:v>
                </c:pt>
                <c:pt idx="281">
                  <c:v>1.41574392493068</c:v>
                </c:pt>
                <c:pt idx="282">
                  <c:v>1.53676595840591</c:v>
                </c:pt>
                <c:pt idx="283">
                  <c:v>1.50474233429822</c:v>
                </c:pt>
                <c:pt idx="284">
                  <c:v>1.50274600150714</c:v>
                </c:pt>
                <c:pt idx="285">
                  <c:v>1.37442008418373</c:v>
                </c:pt>
                <c:pt idx="286">
                  <c:v>1.41298588393842</c:v>
                </c:pt>
                <c:pt idx="287">
                  <c:v>1.37977134607852</c:v>
                </c:pt>
                <c:pt idx="288">
                  <c:v>1.30564221123566</c:v>
                </c:pt>
                <c:pt idx="289">
                  <c:v>1.41391301180679</c:v>
                </c:pt>
                <c:pt idx="290">
                  <c:v>1.63781096089258</c:v>
                </c:pt>
                <c:pt idx="291">
                  <c:v>1.61159122978804</c:v>
                </c:pt>
                <c:pt idx="292">
                  <c:v>1.93559724271061</c:v>
                </c:pt>
                <c:pt idx="293">
                  <c:v>2.21959072182985</c:v>
                </c:pt>
                <c:pt idx="294">
                  <c:v>2.42413804878828</c:v>
                </c:pt>
                <c:pt idx="295">
                  <c:v>2.56816610473278</c:v>
                </c:pt>
                <c:pt idx="296">
                  <c:v>2.865438432354079</c:v>
                </c:pt>
                <c:pt idx="297">
                  <c:v>3.23865309088263</c:v>
                </c:pt>
                <c:pt idx="298">
                  <c:v>3.25097920703173</c:v>
                </c:pt>
                <c:pt idx="299">
                  <c:v>3.39002341239724</c:v>
                </c:pt>
                <c:pt idx="300">
                  <c:v>3.491442499473409</c:v>
                </c:pt>
                <c:pt idx="301">
                  <c:v>3.481653874767889</c:v>
                </c:pt>
                <c:pt idx="302">
                  <c:v>3.4293442385429</c:v>
                </c:pt>
                <c:pt idx="303">
                  <c:v>3.31813825631549</c:v>
                </c:pt>
                <c:pt idx="304">
                  <c:v>2.955493664839099</c:v>
                </c:pt>
                <c:pt idx="305">
                  <c:v>2.89037110580508</c:v>
                </c:pt>
                <c:pt idx="306">
                  <c:v>2.75860679313802</c:v>
                </c:pt>
                <c:pt idx="307">
                  <c:v>2.26195197218311</c:v>
                </c:pt>
                <c:pt idx="308">
                  <c:v>2.215325706858</c:v>
                </c:pt>
                <c:pt idx="309">
                  <c:v>1.90255543467323</c:v>
                </c:pt>
                <c:pt idx="310">
                  <c:v>1.79576114874316</c:v>
                </c:pt>
                <c:pt idx="311">
                  <c:v>1.53352714356115</c:v>
                </c:pt>
                <c:pt idx="312">
                  <c:v>1.22054159702833</c:v>
                </c:pt>
                <c:pt idx="313">
                  <c:v>0.936142642037216</c:v>
                </c:pt>
                <c:pt idx="314">
                  <c:v>0.707816269792903</c:v>
                </c:pt>
                <c:pt idx="315">
                  <c:v>0.740635956418298</c:v>
                </c:pt>
                <c:pt idx="316">
                  <c:v>0.634581396882121</c:v>
                </c:pt>
                <c:pt idx="317">
                  <c:v>0.489052260965242</c:v>
                </c:pt>
                <c:pt idx="318">
                  <c:v>0.174017451624074</c:v>
                </c:pt>
                <c:pt idx="319">
                  <c:v>0.279638533827993</c:v>
                </c:pt>
                <c:pt idx="320">
                  <c:v>0.175118630092805</c:v>
                </c:pt>
                <c:pt idx="321">
                  <c:v>0.0312090335108954</c:v>
                </c:pt>
                <c:pt idx="322">
                  <c:v>0.144039043008679</c:v>
                </c:pt>
                <c:pt idx="323">
                  <c:v>0.0787343506000035</c:v>
                </c:pt>
                <c:pt idx="324">
                  <c:v>0.136621035570792</c:v>
                </c:pt>
                <c:pt idx="325">
                  <c:v>0.143499787856193</c:v>
                </c:pt>
                <c:pt idx="326">
                  <c:v>0.399062375642591</c:v>
                </c:pt>
                <c:pt idx="327">
                  <c:v>0.154284907853569</c:v>
                </c:pt>
                <c:pt idx="328">
                  <c:v>0.333763887335621</c:v>
                </c:pt>
                <c:pt idx="329">
                  <c:v>0.368732914015676</c:v>
                </c:pt>
                <c:pt idx="330">
                  <c:v>0.413585323988303</c:v>
                </c:pt>
                <c:pt idx="331">
                  <c:v>0.528647747492548</c:v>
                </c:pt>
                <c:pt idx="332">
                  <c:v>0.479160523957758</c:v>
                </c:pt>
                <c:pt idx="333">
                  <c:v>0.630366087341005</c:v>
                </c:pt>
                <c:pt idx="334">
                  <c:v>0.563034148148654</c:v>
                </c:pt>
                <c:pt idx="335">
                  <c:v>0.718415720334973</c:v>
                </c:pt>
                <c:pt idx="336">
                  <c:v>0.737151632657679</c:v>
                </c:pt>
                <c:pt idx="337">
                  <c:v>0.863848930763447</c:v>
                </c:pt>
                <c:pt idx="338">
                  <c:v>0.732922436516835</c:v>
                </c:pt>
                <c:pt idx="339">
                  <c:v>0.882207174407854</c:v>
                </c:pt>
                <c:pt idx="340">
                  <c:v>0.813832134601509</c:v>
                </c:pt>
                <c:pt idx="341">
                  <c:v>0.932002212666681</c:v>
                </c:pt>
                <c:pt idx="342">
                  <c:v>0.976798318587482</c:v>
                </c:pt>
                <c:pt idx="343">
                  <c:v>1.015130257288499</c:v>
                </c:pt>
                <c:pt idx="344">
                  <c:v>0.732754892665776</c:v>
                </c:pt>
                <c:pt idx="345">
                  <c:v>0.684131488746963</c:v>
                </c:pt>
                <c:pt idx="346">
                  <c:v>0.606346760232733</c:v>
                </c:pt>
                <c:pt idx="347">
                  <c:v>0.458492912924281</c:v>
                </c:pt>
                <c:pt idx="348">
                  <c:v>0.446494403658672</c:v>
                </c:pt>
                <c:pt idx="349">
                  <c:v>0.420014554187262</c:v>
                </c:pt>
                <c:pt idx="350">
                  <c:v>0.34810834232763</c:v>
                </c:pt>
              </c:numCache>
            </c:numRef>
          </c:val>
        </c:ser>
        <c:ser>
          <c:idx val="2"/>
          <c:order val="1"/>
          <c:tx>
            <c:strRef>
              <c:f>Sheet1!$C$1</c:f>
              <c:strCache>
                <c:ptCount val="1"/>
                <c:pt idx="0">
                  <c:v>ADR % Change</c:v>
                </c:pt>
              </c:strCache>
            </c:strRef>
          </c:tx>
          <c:spPr>
            <a:ln w="50800">
              <a:solidFill>
                <a:srgbClr val="D22630"/>
              </a:solidFill>
              <a:prstDash val="solid"/>
            </a:ln>
          </c:spPr>
          <c:marker>
            <c:symbol val="none"/>
          </c:marker>
          <c:dLbls>
            <c:dLbl>
              <c:idx val="87"/>
              <c:layout>
                <c:manualLayout>
                  <c:x val="-0.001388666404606"/>
                  <c:y val="-0.00956294336855057"/>
                </c:manualLayout>
              </c:layout>
              <c:showVal val="1"/>
              <c:extLst>
                <c:ext xmlns:c15="http://schemas.microsoft.com/office/drawing/2012/chart" uri="{CE6537A1-D6FC-4f65-9D91-7224C49458BB}">
                  <c15:layout/>
                </c:ext>
              </c:extLst>
            </c:dLbl>
            <c:dLbl>
              <c:idx val="201"/>
              <c:layout>
                <c:manualLayout>
                  <c:x val="0.00416599921381799"/>
                  <c:y val="-0.00956294336855057"/>
                </c:manualLayout>
              </c:layout>
              <c:showVal val="1"/>
              <c:extLst>
                <c:ext xmlns:c15="http://schemas.microsoft.com/office/drawing/2012/chart" uri="{CE6537A1-D6FC-4f65-9D91-7224C49458BB}">
                  <c15:layout/>
                </c:ext>
              </c:extLst>
            </c:dLbl>
            <c:dLbl>
              <c:idx val="350"/>
              <c:layout/>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1"/>
              </c:ext>
            </c:extLst>
          </c:dLbls>
          <c:cat>
            <c:strRef>
              <c:f>Sheet1!$A$2:$A$352</c:f>
              <c:strCache>
                <c:ptCount val="313"/>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pt idx="241">
                  <c:v> </c:v>
                </c:pt>
                <c:pt idx="242">
                  <c:v> </c:v>
                </c:pt>
                <c:pt idx="252">
                  <c:v>2011</c:v>
                </c:pt>
                <c:pt idx="264">
                  <c:v>2012</c:v>
                </c:pt>
                <c:pt idx="276">
                  <c:v>2013</c:v>
                </c:pt>
                <c:pt idx="288">
                  <c:v>2014</c:v>
                </c:pt>
                <c:pt idx="300">
                  <c:v>2015</c:v>
                </c:pt>
                <c:pt idx="312">
                  <c:v>2016</c:v>
                </c:pt>
              </c:strCache>
            </c:strRef>
          </c:cat>
          <c:val>
            <c:numRef>
              <c:f>Sheet1!$C$2:$C$352</c:f>
              <c:numCache>
                <c:formatCode>_(#,##0.0_);_(\-#,##0.0_)</c:formatCode>
                <c:ptCount val="351"/>
                <c:pt idx="0">
                  <c:v>3.802234086323209</c:v>
                </c:pt>
                <c:pt idx="1">
                  <c:v>3.77382125191116</c:v>
                </c:pt>
                <c:pt idx="2">
                  <c:v>3.74553593720618</c:v>
                </c:pt>
                <c:pt idx="3">
                  <c:v>3.558068673998749</c:v>
                </c:pt>
                <c:pt idx="4">
                  <c:v>3.55079869421343</c:v>
                </c:pt>
                <c:pt idx="5">
                  <c:v>3.54650773488021</c:v>
                </c:pt>
                <c:pt idx="6">
                  <c:v>3.52279790067567</c:v>
                </c:pt>
                <c:pt idx="7">
                  <c:v>3.481246438805469</c:v>
                </c:pt>
                <c:pt idx="8">
                  <c:v>3.3371737999362</c:v>
                </c:pt>
                <c:pt idx="9">
                  <c:v>3.45909672121941</c:v>
                </c:pt>
                <c:pt idx="10">
                  <c:v>3.3947777027147</c:v>
                </c:pt>
                <c:pt idx="11">
                  <c:v>3.29000846471759</c:v>
                </c:pt>
                <c:pt idx="12">
                  <c:v>3.18064281352654</c:v>
                </c:pt>
                <c:pt idx="13">
                  <c:v>2.80894285690834</c:v>
                </c:pt>
                <c:pt idx="14">
                  <c:v>2.346455267823019</c:v>
                </c:pt>
                <c:pt idx="15">
                  <c:v>2.13600754544071</c:v>
                </c:pt>
                <c:pt idx="16">
                  <c:v>1.83662640188136</c:v>
                </c:pt>
                <c:pt idx="17">
                  <c:v>1.5170747736353</c:v>
                </c:pt>
                <c:pt idx="18">
                  <c:v>1.18730778968763</c:v>
                </c:pt>
                <c:pt idx="19">
                  <c:v>0.892397433963316</c:v>
                </c:pt>
                <c:pt idx="20">
                  <c:v>0.692312880342193</c:v>
                </c:pt>
                <c:pt idx="21">
                  <c:v>0.33957884011364</c:v>
                </c:pt>
                <c:pt idx="22">
                  <c:v>0.126365425600461</c:v>
                </c:pt>
                <c:pt idx="23">
                  <c:v>0.0640430977279817</c:v>
                </c:pt>
                <c:pt idx="24">
                  <c:v>0.0613700212158404</c:v>
                </c:pt>
                <c:pt idx="25">
                  <c:v>0.230028276075052</c:v>
                </c:pt>
                <c:pt idx="26">
                  <c:v>0.466832429096133</c:v>
                </c:pt>
                <c:pt idx="27">
                  <c:v>0.550178141461925</c:v>
                </c:pt>
                <c:pt idx="28">
                  <c:v>0.679775724693891</c:v>
                </c:pt>
                <c:pt idx="29">
                  <c:v>0.764403359186533</c:v>
                </c:pt>
                <c:pt idx="30">
                  <c:v>0.940148573418093</c:v>
                </c:pt>
                <c:pt idx="31">
                  <c:v>1.08866353634103</c:v>
                </c:pt>
                <c:pt idx="32">
                  <c:v>1.27292358529663</c:v>
                </c:pt>
                <c:pt idx="33">
                  <c:v>1.33705909184665</c:v>
                </c:pt>
                <c:pt idx="34">
                  <c:v>1.52301709415193</c:v>
                </c:pt>
                <c:pt idx="35">
                  <c:v>1.56096604372355</c:v>
                </c:pt>
                <c:pt idx="36">
                  <c:v>1.63958126668072</c:v>
                </c:pt>
                <c:pt idx="37">
                  <c:v>1.70521083205312</c:v>
                </c:pt>
                <c:pt idx="38">
                  <c:v>1.81154132650535</c:v>
                </c:pt>
                <c:pt idx="39">
                  <c:v>1.83294370844806</c:v>
                </c:pt>
                <c:pt idx="40">
                  <c:v>1.87698758653329</c:v>
                </c:pt>
                <c:pt idx="41">
                  <c:v>2.05255430034252</c:v>
                </c:pt>
                <c:pt idx="42">
                  <c:v>2.13479354591189</c:v>
                </c:pt>
                <c:pt idx="43">
                  <c:v>2.15946777327296</c:v>
                </c:pt>
                <c:pt idx="44">
                  <c:v>2.15160098927459</c:v>
                </c:pt>
                <c:pt idx="45">
                  <c:v>2.36101241267747</c:v>
                </c:pt>
                <c:pt idx="46">
                  <c:v>2.32362573670913</c:v>
                </c:pt>
                <c:pt idx="47">
                  <c:v>2.326543131392809</c:v>
                </c:pt>
                <c:pt idx="48">
                  <c:v>2.31441816641157</c:v>
                </c:pt>
                <c:pt idx="49">
                  <c:v>2.332872477148189</c:v>
                </c:pt>
                <c:pt idx="50">
                  <c:v>2.39545627179599</c:v>
                </c:pt>
                <c:pt idx="51">
                  <c:v>2.57711204952902</c:v>
                </c:pt>
                <c:pt idx="52">
                  <c:v>2.67332406617421</c:v>
                </c:pt>
                <c:pt idx="53">
                  <c:v>2.86913261115717</c:v>
                </c:pt>
                <c:pt idx="54">
                  <c:v>3.0996015146885</c:v>
                </c:pt>
                <c:pt idx="55">
                  <c:v>3.23905765151892</c:v>
                </c:pt>
                <c:pt idx="56">
                  <c:v>3.409418629463619</c:v>
                </c:pt>
                <c:pt idx="57">
                  <c:v>3.47490089109595</c:v>
                </c:pt>
                <c:pt idx="58">
                  <c:v>3.591716074640269</c:v>
                </c:pt>
                <c:pt idx="59">
                  <c:v>3.73901365630622</c:v>
                </c:pt>
                <c:pt idx="60">
                  <c:v>3.93564125162266</c:v>
                </c:pt>
                <c:pt idx="61">
                  <c:v>4.08682188118969</c:v>
                </c:pt>
                <c:pt idx="62">
                  <c:v>4.18613507249384</c:v>
                </c:pt>
                <c:pt idx="63">
                  <c:v>4.243518377808019</c:v>
                </c:pt>
                <c:pt idx="64">
                  <c:v>4.3752099920146</c:v>
                </c:pt>
                <c:pt idx="65">
                  <c:v>4.26318250288381</c:v>
                </c:pt>
                <c:pt idx="66">
                  <c:v>4.172406716338459</c:v>
                </c:pt>
                <c:pt idx="67">
                  <c:v>4.29386278390672</c:v>
                </c:pt>
                <c:pt idx="68">
                  <c:v>4.43195024534392</c:v>
                </c:pt>
                <c:pt idx="69">
                  <c:v>4.5891410976073</c:v>
                </c:pt>
                <c:pt idx="70">
                  <c:v>4.72550948410782</c:v>
                </c:pt>
                <c:pt idx="71">
                  <c:v>4.78147672913077</c:v>
                </c:pt>
                <c:pt idx="72">
                  <c:v>4.772145658805979</c:v>
                </c:pt>
                <c:pt idx="73">
                  <c:v>4.857906238487398</c:v>
                </c:pt>
                <c:pt idx="74">
                  <c:v>5.01918959229057</c:v>
                </c:pt>
                <c:pt idx="75">
                  <c:v>5.156256006976569</c:v>
                </c:pt>
                <c:pt idx="76">
                  <c:v>5.28884266896445</c:v>
                </c:pt>
                <c:pt idx="77">
                  <c:v>5.55619971341765</c:v>
                </c:pt>
                <c:pt idx="78">
                  <c:v>5.886410370918939</c:v>
                </c:pt>
                <c:pt idx="79">
                  <c:v>6.163046926072519</c:v>
                </c:pt>
                <c:pt idx="80">
                  <c:v>6.168082800728169</c:v>
                </c:pt>
                <c:pt idx="81">
                  <c:v>6.22678510503842</c:v>
                </c:pt>
                <c:pt idx="82">
                  <c:v>6.33783261158614</c:v>
                </c:pt>
                <c:pt idx="83">
                  <c:v>6.463581688870909</c:v>
                </c:pt>
                <c:pt idx="84">
                  <c:v>6.673405047528979</c:v>
                </c:pt>
                <c:pt idx="85">
                  <c:v>6.77839461979256</c:v>
                </c:pt>
                <c:pt idx="86">
                  <c:v>6.74594746611462</c:v>
                </c:pt>
                <c:pt idx="87">
                  <c:v>6.825984217944848</c:v>
                </c:pt>
                <c:pt idx="88">
                  <c:v>6.865305212509099</c:v>
                </c:pt>
                <c:pt idx="89">
                  <c:v>6.78863770868577</c:v>
                </c:pt>
                <c:pt idx="90">
                  <c:v>6.459945371061949</c:v>
                </c:pt>
                <c:pt idx="91">
                  <c:v>6.18279112765882</c:v>
                </c:pt>
                <c:pt idx="92">
                  <c:v>6.20124437812176</c:v>
                </c:pt>
                <c:pt idx="93">
                  <c:v>6.07871217045148</c:v>
                </c:pt>
                <c:pt idx="94">
                  <c:v>5.97396056593659</c:v>
                </c:pt>
                <c:pt idx="95">
                  <c:v>5.84807755350054</c:v>
                </c:pt>
                <c:pt idx="96">
                  <c:v>5.73710349548461</c:v>
                </c:pt>
                <c:pt idx="97">
                  <c:v>5.58314941923902</c:v>
                </c:pt>
                <c:pt idx="98">
                  <c:v>5.51636592831016</c:v>
                </c:pt>
                <c:pt idx="99">
                  <c:v>5.375818961508939</c:v>
                </c:pt>
                <c:pt idx="100">
                  <c:v>5.23738312626454</c:v>
                </c:pt>
                <c:pt idx="101">
                  <c:v>5.09748510232926</c:v>
                </c:pt>
                <c:pt idx="102">
                  <c:v>5.094280617287519</c:v>
                </c:pt>
                <c:pt idx="103">
                  <c:v>4.96308694522201</c:v>
                </c:pt>
                <c:pt idx="104">
                  <c:v>4.74097301500495</c:v>
                </c:pt>
                <c:pt idx="105">
                  <c:v>4.83595890576</c:v>
                </c:pt>
                <c:pt idx="106">
                  <c:v>4.678170545779289</c:v>
                </c:pt>
                <c:pt idx="107">
                  <c:v>4.49975309163521</c:v>
                </c:pt>
                <c:pt idx="108">
                  <c:v>4.31130737750284</c:v>
                </c:pt>
                <c:pt idx="109">
                  <c:v>4.162944054607679</c:v>
                </c:pt>
                <c:pt idx="110">
                  <c:v>3.96854210588228</c:v>
                </c:pt>
                <c:pt idx="111">
                  <c:v>3.78516696838065</c:v>
                </c:pt>
                <c:pt idx="112">
                  <c:v>3.57080237813273</c:v>
                </c:pt>
                <c:pt idx="113">
                  <c:v>3.45070580594998</c:v>
                </c:pt>
                <c:pt idx="114">
                  <c:v>3.44037119440539</c:v>
                </c:pt>
                <c:pt idx="115">
                  <c:v>3.43719860475139</c:v>
                </c:pt>
                <c:pt idx="116">
                  <c:v>3.47714805886051</c:v>
                </c:pt>
                <c:pt idx="117">
                  <c:v>3.30982127175986</c:v>
                </c:pt>
                <c:pt idx="118">
                  <c:v>3.345932910398699</c:v>
                </c:pt>
                <c:pt idx="119">
                  <c:v>3.591473895282749</c:v>
                </c:pt>
                <c:pt idx="120">
                  <c:v>3.62813221514929</c:v>
                </c:pt>
                <c:pt idx="121">
                  <c:v>3.69827814892993</c:v>
                </c:pt>
                <c:pt idx="122">
                  <c:v>3.874762001788739</c:v>
                </c:pt>
                <c:pt idx="123">
                  <c:v>4.075133828917649</c:v>
                </c:pt>
                <c:pt idx="124">
                  <c:v>4.360988781948239</c:v>
                </c:pt>
                <c:pt idx="125">
                  <c:v>4.71140506443974</c:v>
                </c:pt>
                <c:pt idx="126">
                  <c:v>4.877415098517289</c:v>
                </c:pt>
                <c:pt idx="127">
                  <c:v>5.09860114630464</c:v>
                </c:pt>
                <c:pt idx="128">
                  <c:v>5.324979016536938</c:v>
                </c:pt>
                <c:pt idx="129">
                  <c:v>5.46656392772095</c:v>
                </c:pt>
                <c:pt idx="130">
                  <c:v>5.612799617255999</c:v>
                </c:pt>
                <c:pt idx="131">
                  <c:v>5.43008812935458</c:v>
                </c:pt>
                <c:pt idx="132">
                  <c:v>5.51416712015482</c:v>
                </c:pt>
                <c:pt idx="133">
                  <c:v>5.55282771823986</c:v>
                </c:pt>
                <c:pt idx="134">
                  <c:v>5.382171347086559</c:v>
                </c:pt>
                <c:pt idx="135">
                  <c:v>5.064381923272929</c:v>
                </c:pt>
                <c:pt idx="136">
                  <c:v>4.69180962636235</c:v>
                </c:pt>
                <c:pt idx="137">
                  <c:v>4.112568869401809</c:v>
                </c:pt>
                <c:pt idx="138">
                  <c:v>3.476290617423599</c:v>
                </c:pt>
                <c:pt idx="139">
                  <c:v>2.81592760252125</c:v>
                </c:pt>
                <c:pt idx="140">
                  <c:v>1.5961294758479</c:v>
                </c:pt>
                <c:pt idx="141">
                  <c:v>0.402112913215527</c:v>
                </c:pt>
                <c:pt idx="142">
                  <c:v>-0.604217695753222</c:v>
                </c:pt>
                <c:pt idx="143">
                  <c:v>-1.23880226180074</c:v>
                </c:pt>
                <c:pt idx="144">
                  <c:v>-2.02805513268361</c:v>
                </c:pt>
                <c:pt idx="145">
                  <c:v>-2.636058158778889</c:v>
                </c:pt>
                <c:pt idx="146">
                  <c:v>-3.32187494237421</c:v>
                </c:pt>
                <c:pt idx="147">
                  <c:v>-3.670888207348809</c:v>
                </c:pt>
                <c:pt idx="148">
                  <c:v>-4.072930545294489</c:v>
                </c:pt>
                <c:pt idx="149">
                  <c:v>-4.363659667312279</c:v>
                </c:pt>
                <c:pt idx="150">
                  <c:v>-4.43958261434037</c:v>
                </c:pt>
                <c:pt idx="151">
                  <c:v>-4.47051430177233</c:v>
                </c:pt>
                <c:pt idx="152">
                  <c:v>-3.596960413189359</c:v>
                </c:pt>
                <c:pt idx="153">
                  <c:v>-2.65443210394755</c:v>
                </c:pt>
                <c:pt idx="154">
                  <c:v>-1.89001373398685</c:v>
                </c:pt>
                <c:pt idx="155">
                  <c:v>-1.28765597863863</c:v>
                </c:pt>
                <c:pt idx="156">
                  <c:v>-0.704208932996321</c:v>
                </c:pt>
                <c:pt idx="157">
                  <c:v>-0.489306558753639</c:v>
                </c:pt>
                <c:pt idx="158">
                  <c:v>-0.101691237859552</c:v>
                </c:pt>
                <c:pt idx="159">
                  <c:v>-0.0158788161626752</c:v>
                </c:pt>
                <c:pt idx="160">
                  <c:v>0.216284780101272</c:v>
                </c:pt>
                <c:pt idx="161">
                  <c:v>0.404077951169427</c:v>
                </c:pt>
                <c:pt idx="162">
                  <c:v>0.623561049454869</c:v>
                </c:pt>
                <c:pt idx="163">
                  <c:v>0.771434443806359</c:v>
                </c:pt>
                <c:pt idx="164">
                  <c:v>0.565251721171763</c:v>
                </c:pt>
                <c:pt idx="165">
                  <c:v>0.342971354660532</c:v>
                </c:pt>
                <c:pt idx="166">
                  <c:v>0.225407604313694</c:v>
                </c:pt>
                <c:pt idx="167">
                  <c:v>0.171351329759428</c:v>
                </c:pt>
                <c:pt idx="168">
                  <c:v>0.193787652040114</c:v>
                </c:pt>
                <c:pt idx="169">
                  <c:v>0.48825004432773</c:v>
                </c:pt>
                <c:pt idx="170">
                  <c:v>0.959604135336021</c:v>
                </c:pt>
                <c:pt idx="171">
                  <c:v>1.44428904995279</c:v>
                </c:pt>
                <c:pt idx="172">
                  <c:v>1.88347467404465</c:v>
                </c:pt>
                <c:pt idx="173">
                  <c:v>2.40183169842464</c:v>
                </c:pt>
                <c:pt idx="174">
                  <c:v>2.80452340472312</c:v>
                </c:pt>
                <c:pt idx="175">
                  <c:v>3.11622358039747</c:v>
                </c:pt>
                <c:pt idx="176">
                  <c:v>3.38176016888491</c:v>
                </c:pt>
                <c:pt idx="177">
                  <c:v>3.80470617491487</c:v>
                </c:pt>
                <c:pt idx="178">
                  <c:v>4.062038988296019</c:v>
                </c:pt>
                <c:pt idx="179">
                  <c:v>4.254586847621718</c:v>
                </c:pt>
                <c:pt idx="180">
                  <c:v>4.41344660936411</c:v>
                </c:pt>
                <c:pt idx="181">
                  <c:v>4.53532361401413</c:v>
                </c:pt>
                <c:pt idx="182">
                  <c:v>4.502518918593969</c:v>
                </c:pt>
                <c:pt idx="183">
                  <c:v>4.67871066443967</c:v>
                </c:pt>
                <c:pt idx="184">
                  <c:v>4.774537239262539</c:v>
                </c:pt>
                <c:pt idx="185">
                  <c:v>4.802751536443719</c:v>
                </c:pt>
                <c:pt idx="186">
                  <c:v>4.83520188665628</c:v>
                </c:pt>
                <c:pt idx="187">
                  <c:v>5.03092874405966</c:v>
                </c:pt>
                <c:pt idx="188">
                  <c:v>5.308797972149709</c:v>
                </c:pt>
                <c:pt idx="189">
                  <c:v>5.2088310988222</c:v>
                </c:pt>
                <c:pt idx="190">
                  <c:v>5.4289680977374</c:v>
                </c:pt>
                <c:pt idx="191">
                  <c:v>5.60524311464796</c:v>
                </c:pt>
                <c:pt idx="192">
                  <c:v>5.812981852152768</c:v>
                </c:pt>
                <c:pt idx="193">
                  <c:v>6.0022921686177</c:v>
                </c:pt>
                <c:pt idx="194">
                  <c:v>6.25035298319514</c:v>
                </c:pt>
                <c:pt idx="195">
                  <c:v>6.35662337931004</c:v>
                </c:pt>
                <c:pt idx="196">
                  <c:v>6.504457950036008</c:v>
                </c:pt>
                <c:pt idx="197">
                  <c:v>6.7653681630794</c:v>
                </c:pt>
                <c:pt idx="198">
                  <c:v>6.98834881616998</c:v>
                </c:pt>
                <c:pt idx="199">
                  <c:v>7.128601573297969</c:v>
                </c:pt>
                <c:pt idx="200">
                  <c:v>7.12654896150582</c:v>
                </c:pt>
                <c:pt idx="201">
                  <c:v>7.52860995320472</c:v>
                </c:pt>
                <c:pt idx="202">
                  <c:v>7.527726517120529</c:v>
                </c:pt>
                <c:pt idx="203">
                  <c:v>7.47380214721259</c:v>
                </c:pt>
                <c:pt idx="204">
                  <c:v>7.45804588504646</c:v>
                </c:pt>
                <c:pt idx="205">
                  <c:v>7.48138543792467</c:v>
                </c:pt>
                <c:pt idx="206">
                  <c:v>7.43834201808403</c:v>
                </c:pt>
                <c:pt idx="207">
                  <c:v>7.29324321985664</c:v>
                </c:pt>
                <c:pt idx="208">
                  <c:v>7.20863594957965</c:v>
                </c:pt>
                <c:pt idx="209">
                  <c:v>7.028384643481399</c:v>
                </c:pt>
                <c:pt idx="210">
                  <c:v>6.88482679061959</c:v>
                </c:pt>
                <c:pt idx="211">
                  <c:v>6.855515961548248</c:v>
                </c:pt>
                <c:pt idx="212">
                  <c:v>6.78236730675687</c:v>
                </c:pt>
                <c:pt idx="213">
                  <c:v>6.69096629401582</c:v>
                </c:pt>
                <c:pt idx="214">
                  <c:v>6.645624592315989</c:v>
                </c:pt>
                <c:pt idx="215">
                  <c:v>6.625550613972589</c:v>
                </c:pt>
                <c:pt idx="216">
                  <c:v>6.562973874563419</c:v>
                </c:pt>
                <c:pt idx="217">
                  <c:v>6.342744017988379</c:v>
                </c:pt>
                <c:pt idx="218">
                  <c:v>6.15979323896731</c:v>
                </c:pt>
                <c:pt idx="219">
                  <c:v>6.093010478686288</c:v>
                </c:pt>
                <c:pt idx="220">
                  <c:v>5.91775858362821</c:v>
                </c:pt>
                <c:pt idx="221">
                  <c:v>5.70541588582682</c:v>
                </c:pt>
                <c:pt idx="222">
                  <c:v>5.40372848743052</c:v>
                </c:pt>
                <c:pt idx="223">
                  <c:v>5.10187180086182</c:v>
                </c:pt>
                <c:pt idx="224">
                  <c:v>4.87361193412864</c:v>
                </c:pt>
                <c:pt idx="225">
                  <c:v>4.164907363936688</c:v>
                </c:pt>
                <c:pt idx="226">
                  <c:v>3.51780888065981</c:v>
                </c:pt>
                <c:pt idx="227">
                  <c:v>2.935086937571079</c:v>
                </c:pt>
                <c:pt idx="228">
                  <c:v>2.17674651584039</c:v>
                </c:pt>
                <c:pt idx="229">
                  <c:v>1.28743648086692</c:v>
                </c:pt>
                <c:pt idx="230">
                  <c:v>0.049512499861925</c:v>
                </c:pt>
                <c:pt idx="231">
                  <c:v>-1.13551428297248</c:v>
                </c:pt>
                <c:pt idx="232">
                  <c:v>-2.34985677262247</c:v>
                </c:pt>
                <c:pt idx="233">
                  <c:v>-3.575824902009269</c:v>
                </c:pt>
                <c:pt idx="234">
                  <c:v>-4.7185127393432</c:v>
                </c:pt>
                <c:pt idx="235">
                  <c:v>-6.00765810808627</c:v>
                </c:pt>
                <c:pt idx="236">
                  <c:v>-7.167145720899029</c:v>
                </c:pt>
                <c:pt idx="237">
                  <c:v>-7.920026008697219</c:v>
                </c:pt>
                <c:pt idx="238">
                  <c:v>-8.373125731792598</c:v>
                </c:pt>
                <c:pt idx="239">
                  <c:v>-8.580812963270576</c:v>
                </c:pt>
                <c:pt idx="240">
                  <c:v>-8.75997035215909</c:v>
                </c:pt>
                <c:pt idx="241">
                  <c:v>-8.5725551298787</c:v>
                </c:pt>
                <c:pt idx="242">
                  <c:v>-7.9846073299619</c:v>
                </c:pt>
                <c:pt idx="243">
                  <c:v>-7.364199642936039</c:v>
                </c:pt>
                <c:pt idx="244">
                  <c:v>-6.552953152928449</c:v>
                </c:pt>
                <c:pt idx="245">
                  <c:v>-5.600325240721549</c:v>
                </c:pt>
                <c:pt idx="246">
                  <c:v>-4.58809993801</c:v>
                </c:pt>
                <c:pt idx="247">
                  <c:v>-3.43732482548292</c:v>
                </c:pt>
                <c:pt idx="248">
                  <c:v>-2.351060183894849</c:v>
                </c:pt>
                <c:pt idx="249">
                  <c:v>-1.41392340365297</c:v>
                </c:pt>
                <c:pt idx="250">
                  <c:v>-0.635618650301191</c:v>
                </c:pt>
                <c:pt idx="251">
                  <c:v>-0.131729760975926</c:v>
                </c:pt>
                <c:pt idx="252">
                  <c:v>0.568057437241501</c:v>
                </c:pt>
                <c:pt idx="253">
                  <c:v>1.09632776762071</c:v>
                </c:pt>
                <c:pt idx="254">
                  <c:v>1.62496792466879</c:v>
                </c:pt>
                <c:pt idx="255">
                  <c:v>1.99075088852959</c:v>
                </c:pt>
                <c:pt idx="256">
                  <c:v>2.36533520989174</c:v>
                </c:pt>
                <c:pt idx="257">
                  <c:v>2.63777198705095</c:v>
                </c:pt>
                <c:pt idx="258">
                  <c:v>2.91094412929257</c:v>
                </c:pt>
                <c:pt idx="259">
                  <c:v>3.08803846897032</c:v>
                </c:pt>
                <c:pt idx="260">
                  <c:v>3.28505462971347</c:v>
                </c:pt>
                <c:pt idx="261">
                  <c:v>3.53011055914154</c:v>
                </c:pt>
                <c:pt idx="262">
                  <c:v>3.68647327211936</c:v>
                </c:pt>
                <c:pt idx="263">
                  <c:v>3.78965952500298</c:v>
                </c:pt>
                <c:pt idx="264">
                  <c:v>3.854990609270129</c:v>
                </c:pt>
                <c:pt idx="265">
                  <c:v>3.93883268726106</c:v>
                </c:pt>
                <c:pt idx="266">
                  <c:v>3.93380450430491</c:v>
                </c:pt>
                <c:pt idx="267">
                  <c:v>4.08882263336979</c:v>
                </c:pt>
                <c:pt idx="268">
                  <c:v>4.065598563484099</c:v>
                </c:pt>
                <c:pt idx="269">
                  <c:v>4.191938569448018</c:v>
                </c:pt>
                <c:pt idx="270">
                  <c:v>4.166335603665759</c:v>
                </c:pt>
                <c:pt idx="271">
                  <c:v>4.261786826094209</c:v>
                </c:pt>
                <c:pt idx="272">
                  <c:v>4.197171019165498</c:v>
                </c:pt>
                <c:pt idx="273">
                  <c:v>4.221956092888949</c:v>
                </c:pt>
                <c:pt idx="274">
                  <c:v>4.16285319196259</c:v>
                </c:pt>
                <c:pt idx="275">
                  <c:v>4.219409069438</c:v>
                </c:pt>
                <c:pt idx="276">
                  <c:v>4.28539839658955</c:v>
                </c:pt>
                <c:pt idx="277">
                  <c:v>4.31674307535996</c:v>
                </c:pt>
                <c:pt idx="278">
                  <c:v>4.33258178124734</c:v>
                </c:pt>
                <c:pt idx="279">
                  <c:v>4.242014812643199</c:v>
                </c:pt>
                <c:pt idx="280">
                  <c:v>4.200862837901449</c:v>
                </c:pt>
                <c:pt idx="281">
                  <c:v>4.02167280170273</c:v>
                </c:pt>
                <c:pt idx="282">
                  <c:v>4.03640282840047</c:v>
                </c:pt>
                <c:pt idx="283">
                  <c:v>4.01302809008309</c:v>
                </c:pt>
                <c:pt idx="284">
                  <c:v>3.98091400282457</c:v>
                </c:pt>
                <c:pt idx="285">
                  <c:v>3.86913608956551</c:v>
                </c:pt>
                <c:pt idx="286">
                  <c:v>3.79121118887348</c:v>
                </c:pt>
                <c:pt idx="287">
                  <c:v>3.76900902415902</c:v>
                </c:pt>
                <c:pt idx="288">
                  <c:v>3.67151566947902</c:v>
                </c:pt>
                <c:pt idx="289">
                  <c:v>3.65804078625633</c:v>
                </c:pt>
                <c:pt idx="290">
                  <c:v>3.67497129921985</c:v>
                </c:pt>
                <c:pt idx="291">
                  <c:v>3.72180732610554</c:v>
                </c:pt>
                <c:pt idx="292">
                  <c:v>3.851457482734279</c:v>
                </c:pt>
                <c:pt idx="293">
                  <c:v>3.953328399452829</c:v>
                </c:pt>
                <c:pt idx="294">
                  <c:v>4.0391563745062</c:v>
                </c:pt>
                <c:pt idx="295">
                  <c:v>4.18847109663422</c:v>
                </c:pt>
                <c:pt idx="296">
                  <c:v>4.361905903669089</c:v>
                </c:pt>
                <c:pt idx="297">
                  <c:v>4.50355959319995</c:v>
                </c:pt>
                <c:pt idx="298">
                  <c:v>4.63425408262893</c:v>
                </c:pt>
                <c:pt idx="299">
                  <c:v>4.667917409265997</c:v>
                </c:pt>
                <c:pt idx="300">
                  <c:v>4.74267378878564</c:v>
                </c:pt>
                <c:pt idx="301">
                  <c:v>4.79605792421394</c:v>
                </c:pt>
                <c:pt idx="302">
                  <c:v>4.85146793579825</c:v>
                </c:pt>
                <c:pt idx="303">
                  <c:v>4.87208272751016</c:v>
                </c:pt>
                <c:pt idx="304">
                  <c:v>4.88416638909769</c:v>
                </c:pt>
                <c:pt idx="305">
                  <c:v>4.94506820261118</c:v>
                </c:pt>
                <c:pt idx="306">
                  <c:v>5.014572857224079</c:v>
                </c:pt>
                <c:pt idx="307">
                  <c:v>4.77109977168074</c:v>
                </c:pt>
                <c:pt idx="308">
                  <c:v>4.71846263072455</c:v>
                </c:pt>
                <c:pt idx="309">
                  <c:v>4.734704772917759</c:v>
                </c:pt>
                <c:pt idx="310">
                  <c:v>4.65084263369223</c:v>
                </c:pt>
                <c:pt idx="311">
                  <c:v>4.518523858020399</c:v>
                </c:pt>
                <c:pt idx="312">
                  <c:v>4.40698708925142</c:v>
                </c:pt>
                <c:pt idx="313">
                  <c:v>4.31450078150232</c:v>
                </c:pt>
                <c:pt idx="314">
                  <c:v>4.15343408878431</c:v>
                </c:pt>
                <c:pt idx="315">
                  <c:v>3.99930772702835</c:v>
                </c:pt>
                <c:pt idx="316">
                  <c:v>3.75239041157818</c:v>
                </c:pt>
                <c:pt idx="317">
                  <c:v>3.610640457160179</c:v>
                </c:pt>
                <c:pt idx="318">
                  <c:v>3.40420736923156</c:v>
                </c:pt>
                <c:pt idx="319">
                  <c:v>3.31814023028142</c:v>
                </c:pt>
                <c:pt idx="320">
                  <c:v>3.26611769402552</c:v>
                </c:pt>
                <c:pt idx="321">
                  <c:v>3.011000965006799</c:v>
                </c:pt>
                <c:pt idx="322">
                  <c:v>3.0177620965866</c:v>
                </c:pt>
                <c:pt idx="323">
                  <c:v>3.01360480894835</c:v>
                </c:pt>
                <c:pt idx="324">
                  <c:v>3.07100075577687</c:v>
                </c:pt>
                <c:pt idx="325">
                  <c:v>2.960179670363289</c:v>
                </c:pt>
                <c:pt idx="326">
                  <c:v>2.90558255028525</c:v>
                </c:pt>
                <c:pt idx="327">
                  <c:v>2.87762277821794</c:v>
                </c:pt>
                <c:pt idx="328">
                  <c:v>2.85939064441663</c:v>
                </c:pt>
                <c:pt idx="329">
                  <c:v>2.73239526334229</c:v>
                </c:pt>
                <c:pt idx="330">
                  <c:v>2.52817250824675</c:v>
                </c:pt>
                <c:pt idx="331">
                  <c:v>2.46235928827268</c:v>
                </c:pt>
                <c:pt idx="332">
                  <c:v>2.21899584388343</c:v>
                </c:pt>
                <c:pt idx="333">
                  <c:v>2.27046339286841</c:v>
                </c:pt>
                <c:pt idx="334">
                  <c:v>2.2017070278002</c:v>
                </c:pt>
                <c:pt idx="335">
                  <c:v>2.18689130528282</c:v>
                </c:pt>
                <c:pt idx="336">
                  <c:v>2.1050041217265</c:v>
                </c:pt>
                <c:pt idx="337">
                  <c:v>2.14096555210477</c:v>
                </c:pt>
                <c:pt idx="338">
                  <c:v>2.196645409313529</c:v>
                </c:pt>
                <c:pt idx="339">
                  <c:v>2.266814733483109</c:v>
                </c:pt>
                <c:pt idx="340">
                  <c:v>2.30763686651406</c:v>
                </c:pt>
                <c:pt idx="341">
                  <c:v>2.38872272815624</c:v>
                </c:pt>
                <c:pt idx="342">
                  <c:v>2.43703029415118</c:v>
                </c:pt>
                <c:pt idx="343">
                  <c:v>2.48352598270524</c:v>
                </c:pt>
                <c:pt idx="344">
                  <c:v>2.54547003968861</c:v>
                </c:pt>
                <c:pt idx="345">
                  <c:v>2.554956475303349</c:v>
                </c:pt>
                <c:pt idx="346">
                  <c:v>2.46876144654479</c:v>
                </c:pt>
                <c:pt idx="347">
                  <c:v>2.44845424442418</c:v>
                </c:pt>
                <c:pt idx="348">
                  <c:v>2.365249167413709</c:v>
                </c:pt>
                <c:pt idx="349">
                  <c:v>2.32494956748298</c:v>
                </c:pt>
                <c:pt idx="350">
                  <c:v>2.09519570862867</c:v>
                </c:pt>
              </c:numCache>
            </c:numRef>
          </c:val>
        </c:ser>
        <c:dLbls/>
        <c:marker val="1"/>
        <c:axId val="227294568"/>
        <c:axId val="227298152"/>
      </c:lineChart>
      <c:catAx>
        <c:axId val="227294568"/>
        <c:scaling>
          <c:orientation val="minMax"/>
        </c:scaling>
        <c:axPos val="b"/>
        <c:numFmt formatCode="@" sourceLinked="0"/>
        <c:tickLblPos val="low"/>
        <c:spPr>
          <a:ln w="3368">
            <a:solidFill>
              <a:schemeClr val="tx1"/>
            </a:solidFill>
            <a:prstDash val="solid"/>
          </a:ln>
        </c:spPr>
        <c:txPr>
          <a:bodyPr rot="0" vert="horz"/>
          <a:lstStyle/>
          <a:p>
            <a:pPr>
              <a:defRPr sz="1485" b="1" i="0" u="none" strike="noStrike" baseline="0">
                <a:solidFill>
                  <a:schemeClr val="tx1"/>
                </a:solidFill>
                <a:latin typeface="Arial"/>
                <a:ea typeface="Arial"/>
                <a:cs typeface="Arial"/>
              </a:defRPr>
            </a:pPr>
            <a:endParaRPr lang="en-US"/>
          </a:p>
        </c:txPr>
        <c:crossAx val="227298152"/>
        <c:crosses val="autoZero"/>
        <c:lblAlgn val="ctr"/>
        <c:lblOffset val="100"/>
        <c:tickLblSkip val="120"/>
        <c:tickMarkSkip val="24"/>
      </c:catAx>
      <c:valAx>
        <c:axId val="227298152"/>
        <c:scaling>
          <c:orientation val="minMax"/>
          <c:max val="8.0"/>
          <c:min val="-10.0"/>
        </c:scaling>
        <c:axPos val="l"/>
        <c:numFmt formatCode="0" sourceLinked="0"/>
        <c:tickLblPos val="nextTo"/>
        <c:spPr>
          <a:ln w="3368">
            <a:solidFill>
              <a:schemeClr val="tx1"/>
            </a:solidFill>
            <a:prstDash val="solid"/>
          </a:ln>
        </c:spPr>
        <c:txPr>
          <a:bodyPr rot="0" vert="horz"/>
          <a:lstStyle/>
          <a:p>
            <a:pPr>
              <a:defRPr sz="1697" b="1" i="0" u="none" strike="noStrike" baseline="0">
                <a:solidFill>
                  <a:schemeClr val="tx1"/>
                </a:solidFill>
                <a:latin typeface="Arial"/>
                <a:ea typeface="Arial"/>
                <a:cs typeface="Arial"/>
              </a:defRPr>
            </a:pPr>
            <a:endParaRPr lang="en-US"/>
          </a:p>
        </c:txPr>
        <c:crossAx val="227294568"/>
        <c:crosses val="autoZero"/>
        <c:crossBetween val="between"/>
        <c:majorUnit val="5.0"/>
      </c:valAx>
      <c:spPr>
        <a:noFill/>
        <a:ln w="25400">
          <a:noFill/>
        </a:ln>
      </c:spPr>
    </c:plotArea>
    <c:legend>
      <c:legendPos val="r"/>
      <c:layout>
        <c:manualLayout>
          <c:xMode val="edge"/>
          <c:yMode val="edge"/>
          <c:x val="0.121881500831286"/>
          <c:y val="0.641669923338326"/>
          <c:w val="0.26651884332605"/>
          <c:h val="0.122175072644485"/>
        </c:manualLayout>
      </c:layout>
      <c:spPr>
        <a:noFill/>
        <a:ln w="3368">
          <a:noFill/>
          <a:prstDash val="solid"/>
        </a:ln>
      </c:spPr>
      <c:txPr>
        <a:bodyPr/>
        <a:lstStyle/>
        <a:p>
          <a:pPr>
            <a:defRPr sz="16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497534520917143"/>
          <c:y val="0.0475007917220259"/>
          <c:w val="0.915719535715547"/>
          <c:h val="0.821510297482837"/>
        </c:manualLayout>
      </c:layout>
      <c:lineChart>
        <c:grouping val="standard"/>
        <c:ser>
          <c:idx val="1"/>
          <c:order val="0"/>
          <c:tx>
            <c:strRef>
              <c:f>Sheet1!$B$1</c:f>
              <c:strCache>
                <c:ptCount val="1"/>
                <c:pt idx="0">
                  <c:v>Supply % Change</c:v>
                </c:pt>
              </c:strCache>
            </c:strRef>
          </c:tx>
          <c:spPr>
            <a:ln w="50800">
              <a:solidFill>
                <a:srgbClr val="00BFB3"/>
              </a:solidFill>
              <a:prstDash val="solid"/>
            </a:ln>
          </c:spPr>
          <c:marker>
            <c:symbol val="none"/>
          </c:marker>
          <c:dPt>
            <c:idx val="7"/>
          </c:dPt>
          <c:cat>
            <c:numRef>
              <c:f>Sheet1!$A$2:$A$53</c:f>
              <c:numCache>
                <c:formatCode>General</c:formatCode>
                <c:ptCount val="52"/>
                <c:pt idx="0">
                  <c:v>2015.0</c:v>
                </c:pt>
                <c:pt idx="12">
                  <c:v>2016.0</c:v>
                </c:pt>
                <c:pt idx="24">
                  <c:v>2017.0</c:v>
                </c:pt>
                <c:pt idx="36">
                  <c:v>2018.0</c:v>
                </c:pt>
                <c:pt idx="48">
                  <c:v>2019.0</c:v>
                </c:pt>
              </c:numCache>
            </c:numRef>
          </c:cat>
          <c:val>
            <c:numRef>
              <c:f>Sheet1!$B$2:$B$53</c:f>
              <c:numCache>
                <c:formatCode>_(#,##0.0_);_(\-#,##0.0_)</c:formatCode>
                <c:ptCount val="52"/>
                <c:pt idx="0">
                  <c:v>0.650109256405518</c:v>
                </c:pt>
                <c:pt idx="1">
                  <c:v>0.573170637403466</c:v>
                </c:pt>
                <c:pt idx="2">
                  <c:v>0.522230522579991</c:v>
                </c:pt>
                <c:pt idx="3">
                  <c:v>0.485556334100097</c:v>
                </c:pt>
                <c:pt idx="4">
                  <c:v>0.580574799282062</c:v>
                </c:pt>
                <c:pt idx="5">
                  <c:v>0.784293004102719</c:v>
                </c:pt>
                <c:pt idx="6">
                  <c:v>0.991479004417403</c:v>
                </c:pt>
                <c:pt idx="7">
                  <c:v>1.17238537778801</c:v>
                </c:pt>
                <c:pt idx="8">
                  <c:v>1.35525176005826</c:v>
                </c:pt>
                <c:pt idx="9">
                  <c:v>1.54470603157796</c:v>
                </c:pt>
                <c:pt idx="10">
                  <c:v>1.76220219256126</c:v>
                </c:pt>
                <c:pt idx="11">
                  <c:v>1.96911457782902</c:v>
                </c:pt>
                <c:pt idx="12">
                  <c:v>2.181865487216009</c:v>
                </c:pt>
                <c:pt idx="13">
                  <c:v>2.457039436432869</c:v>
                </c:pt>
                <c:pt idx="14">
                  <c:v>2.670370604943689</c:v>
                </c:pt>
                <c:pt idx="15">
                  <c:v>2.89357766126093</c:v>
                </c:pt>
                <c:pt idx="16">
                  <c:v>2.92300985244659</c:v>
                </c:pt>
                <c:pt idx="17">
                  <c:v>2.800678849993929</c:v>
                </c:pt>
                <c:pt idx="18">
                  <c:v>2.68210069477282</c:v>
                </c:pt>
                <c:pt idx="19">
                  <c:v>2.57551543530785</c:v>
                </c:pt>
                <c:pt idx="20">
                  <c:v>2.46187319360167</c:v>
                </c:pt>
                <c:pt idx="21">
                  <c:v>2.3502247053712</c:v>
                </c:pt>
                <c:pt idx="22">
                  <c:v>2.22449900214063</c:v>
                </c:pt>
                <c:pt idx="23">
                  <c:v>2.10403778983424</c:v>
                </c:pt>
                <c:pt idx="24">
                  <c:v>2.05414957870488</c:v>
                </c:pt>
                <c:pt idx="25">
                  <c:v>1.97572218227622</c:v>
                </c:pt>
                <c:pt idx="26">
                  <c:v>1.94526876058892</c:v>
                </c:pt>
                <c:pt idx="27">
                  <c:v>1.88528412794518</c:v>
                </c:pt>
                <c:pt idx="28">
                  <c:v>1.84861287841384</c:v>
                </c:pt>
                <c:pt idx="29">
                  <c:v>1.90764444444444</c:v>
                </c:pt>
                <c:pt idx="30">
                  <c:v>1.93583968910801</c:v>
                </c:pt>
                <c:pt idx="31">
                  <c:v>2.00198926682495</c:v>
                </c:pt>
                <c:pt idx="32">
                  <c:v>2.12438861373659</c:v>
                </c:pt>
                <c:pt idx="33">
                  <c:v>2.2378170317717</c:v>
                </c:pt>
                <c:pt idx="34">
                  <c:v>2.38365861564605</c:v>
                </c:pt>
                <c:pt idx="35">
                  <c:v>2.54274369727095</c:v>
                </c:pt>
                <c:pt idx="36">
                  <c:v>2.58842881303496</c:v>
                </c:pt>
                <c:pt idx="37">
                  <c:v>2.63841093877539</c:v>
                </c:pt>
                <c:pt idx="38">
                  <c:v>2.671272035947129</c:v>
                </c:pt>
                <c:pt idx="39">
                  <c:v>2.870076488403769</c:v>
                </c:pt>
                <c:pt idx="40">
                  <c:v>3.129041475588609</c:v>
                </c:pt>
                <c:pt idx="41">
                  <c:v>3.41033188220096</c:v>
                </c:pt>
                <c:pt idx="42">
                  <c:v>3.7066437853162</c:v>
                </c:pt>
                <c:pt idx="43">
                  <c:v>3.984447972109729</c:v>
                </c:pt>
                <c:pt idx="44">
                  <c:v>4.20082618504457</c:v>
                </c:pt>
                <c:pt idx="45">
                  <c:v>4.42043942673052</c:v>
                </c:pt>
                <c:pt idx="46">
                  <c:v>4.64064717094287</c:v>
                </c:pt>
                <c:pt idx="47">
                  <c:v>4.81776561016053</c:v>
                </c:pt>
                <c:pt idx="48">
                  <c:v>5.04713510217406</c:v>
                </c:pt>
                <c:pt idx="49">
                  <c:v>5.258179522648909</c:v>
                </c:pt>
                <c:pt idx="50">
                  <c:v>5.43776614324061</c:v>
                </c:pt>
                <c:pt idx="51">
                  <c:v>5.34960998940985</c:v>
                </c:pt>
              </c:numCache>
            </c:numRef>
          </c:val>
        </c:ser>
        <c:ser>
          <c:idx val="0"/>
          <c:order val="1"/>
          <c:tx>
            <c:strRef>
              <c:f>Sheet1!$C$1</c:f>
              <c:strCache>
                <c:ptCount val="1"/>
                <c:pt idx="0">
                  <c:v>Demand % Change</c:v>
                </c:pt>
              </c:strCache>
            </c:strRef>
          </c:tx>
          <c:spPr>
            <a:ln w="50800">
              <a:solidFill>
                <a:srgbClr val="00558C"/>
              </a:solidFill>
              <a:prstDash val="solid"/>
            </a:ln>
          </c:spPr>
          <c:marker>
            <c:symbol val="none"/>
          </c:marker>
          <c:cat>
            <c:numRef>
              <c:f>Sheet1!$A$2:$A$53</c:f>
              <c:numCache>
                <c:formatCode>General</c:formatCode>
                <c:ptCount val="52"/>
                <c:pt idx="0">
                  <c:v>2015.0</c:v>
                </c:pt>
                <c:pt idx="12">
                  <c:v>2016.0</c:v>
                </c:pt>
                <c:pt idx="24">
                  <c:v>2017.0</c:v>
                </c:pt>
                <c:pt idx="36">
                  <c:v>2018.0</c:v>
                </c:pt>
                <c:pt idx="48">
                  <c:v>2019.0</c:v>
                </c:pt>
              </c:numCache>
            </c:numRef>
          </c:cat>
          <c:val>
            <c:numRef>
              <c:f>Sheet1!$C$2:$C$53</c:f>
              <c:numCache>
                <c:formatCode>_(#,##0.0_);_(\-#,##0.0_)</c:formatCode>
                <c:ptCount val="52"/>
                <c:pt idx="0">
                  <c:v>4.59740141042955</c:v>
                </c:pt>
                <c:pt idx="1">
                  <c:v>4.95859125596165</c:v>
                </c:pt>
                <c:pt idx="2">
                  <c:v>4.7105817919507</c:v>
                </c:pt>
                <c:pt idx="3">
                  <c:v>4.77465629519289</c:v>
                </c:pt>
                <c:pt idx="4">
                  <c:v>4.99587300963709</c:v>
                </c:pt>
                <c:pt idx="5">
                  <c:v>4.548890823766739</c:v>
                </c:pt>
                <c:pt idx="6">
                  <c:v>4.740779257951789</c:v>
                </c:pt>
                <c:pt idx="7">
                  <c:v>4.54125134852568</c:v>
                </c:pt>
                <c:pt idx="8">
                  <c:v>3.84706736583689</c:v>
                </c:pt>
                <c:pt idx="9">
                  <c:v>4.77943130443502</c:v>
                </c:pt>
                <c:pt idx="10">
                  <c:v>5.081197236167839</c:v>
                </c:pt>
                <c:pt idx="11">
                  <c:v>5.11168686385212</c:v>
                </c:pt>
                <c:pt idx="12">
                  <c:v>4.965046249903779</c:v>
                </c:pt>
                <c:pt idx="13">
                  <c:v>4.78009954520134</c:v>
                </c:pt>
                <c:pt idx="14">
                  <c:v>5.185306851439889</c:v>
                </c:pt>
                <c:pt idx="15">
                  <c:v>4.816804839434769</c:v>
                </c:pt>
                <c:pt idx="16">
                  <c:v>4.80569377028589</c:v>
                </c:pt>
                <c:pt idx="17">
                  <c:v>5.042176816667649</c:v>
                </c:pt>
                <c:pt idx="18">
                  <c:v>4.634983091656299</c:v>
                </c:pt>
                <c:pt idx="19">
                  <c:v>4.07967039683972</c:v>
                </c:pt>
                <c:pt idx="20">
                  <c:v>4.55222360402439</c:v>
                </c:pt>
                <c:pt idx="21">
                  <c:v>3.45309376757656</c:v>
                </c:pt>
                <c:pt idx="22">
                  <c:v>2.21292680266949</c:v>
                </c:pt>
                <c:pt idx="23">
                  <c:v>2.22453692295465</c:v>
                </c:pt>
                <c:pt idx="24">
                  <c:v>1.8279514470987</c:v>
                </c:pt>
                <c:pt idx="25">
                  <c:v>1.33706374863826</c:v>
                </c:pt>
                <c:pt idx="26">
                  <c:v>0.703204818217786</c:v>
                </c:pt>
                <c:pt idx="27">
                  <c:v>0.901384114058393</c:v>
                </c:pt>
                <c:pt idx="28">
                  <c:v>0.248920494284856</c:v>
                </c:pt>
                <c:pt idx="29">
                  <c:v>0.100296748634532</c:v>
                </c:pt>
                <c:pt idx="30">
                  <c:v>-0.00299473110144033</c:v>
                </c:pt>
                <c:pt idx="31">
                  <c:v>-0.076833930476212</c:v>
                </c:pt>
                <c:pt idx="32">
                  <c:v>-0.246752671572194</c:v>
                </c:pt>
                <c:pt idx="33">
                  <c:v>0.406173630918035</c:v>
                </c:pt>
                <c:pt idx="34">
                  <c:v>1.1857068390507</c:v>
                </c:pt>
                <c:pt idx="35">
                  <c:v>0.805090885336767</c:v>
                </c:pt>
                <c:pt idx="36">
                  <c:v>0.956386640174344</c:v>
                </c:pt>
                <c:pt idx="37">
                  <c:v>1.09221265464205</c:v>
                </c:pt>
                <c:pt idx="38">
                  <c:v>1.30897345688589</c:v>
                </c:pt>
                <c:pt idx="39">
                  <c:v>1.1563586619914</c:v>
                </c:pt>
                <c:pt idx="40">
                  <c:v>1.89800738334621</c:v>
                </c:pt>
                <c:pt idx="41">
                  <c:v>1.797269780529</c:v>
                </c:pt>
                <c:pt idx="42">
                  <c:v>2.08927055829118</c:v>
                </c:pt>
                <c:pt idx="43">
                  <c:v>2.33786619849959</c:v>
                </c:pt>
                <c:pt idx="44">
                  <c:v>2.02532729988768</c:v>
                </c:pt>
                <c:pt idx="45">
                  <c:v>1.5297745017762</c:v>
                </c:pt>
                <c:pt idx="46">
                  <c:v>1.69818708253773</c:v>
                </c:pt>
                <c:pt idx="47">
                  <c:v>2.1696922474109</c:v>
                </c:pt>
                <c:pt idx="48">
                  <c:v>2.3896246608307</c:v>
                </c:pt>
                <c:pt idx="49">
                  <c:v>2.92939673032089</c:v>
                </c:pt>
                <c:pt idx="50">
                  <c:v>3.31022746604831</c:v>
                </c:pt>
                <c:pt idx="51">
                  <c:v>3.71685104883166</c:v>
                </c:pt>
              </c:numCache>
            </c:numRef>
          </c:val>
        </c:ser>
        <c:dLbls/>
        <c:marker val="1"/>
        <c:axId val="259690504"/>
        <c:axId val="259693816"/>
      </c:lineChart>
      <c:catAx>
        <c:axId val="259690504"/>
        <c:scaling>
          <c:orientation val="minMax"/>
        </c:scaling>
        <c:axPos val="b"/>
        <c:numFmt formatCode="@" sourceLinked="0"/>
        <c:tickLblPos val="low"/>
        <c:txPr>
          <a:bodyPr rot="0" vert="horz"/>
          <a:lstStyle/>
          <a:p>
            <a:pPr>
              <a:defRPr sz="1484" b="1" i="0" u="none" strike="noStrike" baseline="0">
                <a:solidFill>
                  <a:schemeClr val="tx1"/>
                </a:solidFill>
                <a:latin typeface="Arial"/>
                <a:ea typeface="Arial"/>
                <a:cs typeface="Arial"/>
              </a:defRPr>
            </a:pPr>
            <a:endParaRPr lang="en-US"/>
          </a:p>
        </c:txPr>
        <c:crossAx val="259693816"/>
        <c:crosses val="autoZero"/>
        <c:lblAlgn val="ctr"/>
        <c:lblOffset val="100"/>
        <c:tickMarkSkip val="12"/>
      </c:catAx>
      <c:valAx>
        <c:axId val="259693816"/>
        <c:scaling>
          <c:orientation val="minMax"/>
          <c:max val="6.0"/>
          <c:min val="-2.0"/>
        </c:scaling>
        <c:axPos val="l"/>
        <c:numFmt formatCode="#,##0" sourceLinked="0"/>
        <c:tickLblPos val="nextTo"/>
        <c:txPr>
          <a:bodyPr rot="0" vert="horz"/>
          <a:lstStyle/>
          <a:p>
            <a:pPr>
              <a:defRPr sz="1696" b="1" i="0" u="none" strike="noStrike" baseline="0">
                <a:solidFill>
                  <a:schemeClr val="tx1"/>
                </a:solidFill>
                <a:latin typeface="Arial"/>
                <a:ea typeface="Arial"/>
                <a:cs typeface="Arial"/>
              </a:defRPr>
            </a:pPr>
            <a:endParaRPr lang="en-US"/>
          </a:p>
        </c:txPr>
        <c:crossAx val="259690504"/>
        <c:crosses val="autoZero"/>
        <c:crossBetween val="between"/>
        <c:majorUnit val="2.0"/>
      </c:valAx>
      <c:spPr>
        <a:noFill/>
        <a:ln w="25400">
          <a:noFill/>
        </a:ln>
      </c:spPr>
    </c:plotArea>
    <c:legend>
      <c:legendPos val="r"/>
      <c:layout>
        <c:manualLayout>
          <c:xMode val="edge"/>
          <c:yMode val="edge"/>
          <c:x val="0.0637916659055117"/>
          <c:y val="0.645762521763416"/>
          <c:w val="0.299248926094896"/>
          <c:h val="0.177408237118732"/>
        </c:manualLayout>
      </c:layout>
      <c:spPr>
        <a:noFill/>
        <a:ln w="3366">
          <a:noFill/>
          <a:prstDash val="solid"/>
        </a:ln>
      </c:spPr>
      <c:txPr>
        <a:bodyPr/>
        <a:lstStyle/>
        <a:p>
          <a:pPr>
            <a:defRPr sz="16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908" b="1" i="0" u="none" strike="noStrike" baseline="0">
          <a:solidFill>
            <a:schemeClr val="tx1"/>
          </a:solidFill>
          <a:latin typeface="Times New Roman"/>
          <a:ea typeface="Times New Roman"/>
          <a:cs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622481895511236"/>
          <c:y val="0.0302108691761738"/>
          <c:w val="0.894488897071319"/>
          <c:h val="0.89092841873343"/>
        </c:manualLayout>
      </c:layout>
      <c:lineChart>
        <c:grouping val="standard"/>
        <c:ser>
          <c:idx val="1"/>
          <c:order val="0"/>
          <c:tx>
            <c:strRef>
              <c:f>Sheet1!$B$1</c:f>
              <c:strCache>
                <c:ptCount val="1"/>
                <c:pt idx="0">
                  <c:v>Occ % Change</c:v>
                </c:pt>
              </c:strCache>
            </c:strRef>
          </c:tx>
          <c:spPr>
            <a:ln w="50800">
              <a:solidFill>
                <a:srgbClr val="009CDE"/>
              </a:solidFill>
              <a:prstDash val="solid"/>
            </a:ln>
          </c:spPr>
          <c:marker>
            <c:symbol val="none"/>
          </c:marker>
          <c:cat>
            <c:numRef>
              <c:f>Sheet1!$A$2:$A$53</c:f>
              <c:numCache>
                <c:formatCode>General</c:formatCode>
                <c:ptCount val="52"/>
                <c:pt idx="0">
                  <c:v>2015.0</c:v>
                </c:pt>
                <c:pt idx="12">
                  <c:v>2016.0</c:v>
                </c:pt>
                <c:pt idx="24">
                  <c:v>2017.0</c:v>
                </c:pt>
                <c:pt idx="36">
                  <c:v>2018.0</c:v>
                </c:pt>
                <c:pt idx="48">
                  <c:v>2019.0</c:v>
                </c:pt>
              </c:numCache>
            </c:numRef>
          </c:cat>
          <c:val>
            <c:numRef>
              <c:f>Sheet1!$B$2:$B$53</c:f>
              <c:numCache>
                <c:formatCode>_(#,##0.0_);_(\-#,##0.0_)</c:formatCode>
                <c:ptCount val="52"/>
                <c:pt idx="0">
                  <c:v>3.921796193949799</c:v>
                </c:pt>
                <c:pt idx="1">
                  <c:v>4.360427926021089</c:v>
                </c:pt>
                <c:pt idx="2">
                  <c:v>4.16659205391377</c:v>
                </c:pt>
                <c:pt idx="3">
                  <c:v>4.268374597869709</c:v>
                </c:pt>
                <c:pt idx="4">
                  <c:v>4.3898120677538</c:v>
                </c:pt>
                <c:pt idx="5">
                  <c:v>3.735302106560169</c:v>
                </c:pt>
                <c:pt idx="6">
                  <c:v>3.71249167800621</c:v>
                </c:pt>
                <c:pt idx="7">
                  <c:v>3.32982755932656</c:v>
                </c:pt>
                <c:pt idx="8">
                  <c:v>2.45849678483122</c:v>
                </c:pt>
                <c:pt idx="9">
                  <c:v>3.18551837832997</c:v>
                </c:pt>
                <c:pt idx="10">
                  <c:v>3.26152045857474</c:v>
                </c:pt>
                <c:pt idx="11">
                  <c:v>3.08188641142362</c:v>
                </c:pt>
                <c:pt idx="12">
                  <c:v>2.72375215447204</c:v>
                </c:pt>
                <c:pt idx="13">
                  <c:v>2.26735041491196</c:v>
                </c:pt>
                <c:pt idx="14">
                  <c:v>2.44952485481249</c:v>
                </c:pt>
                <c:pt idx="15">
                  <c:v>1.86914209991351</c:v>
                </c:pt>
                <c:pt idx="16">
                  <c:v>1.82921576092495</c:v>
                </c:pt>
                <c:pt idx="17">
                  <c:v>2.18043109418032</c:v>
                </c:pt>
                <c:pt idx="18">
                  <c:v>1.90187226758099</c:v>
                </c:pt>
                <c:pt idx="19">
                  <c:v>1.46638791445362</c:v>
                </c:pt>
                <c:pt idx="20">
                  <c:v>2.04012511705012</c:v>
                </c:pt>
                <c:pt idx="21">
                  <c:v>1.07754434871063</c:v>
                </c:pt>
                <c:pt idx="22">
                  <c:v>-0.0113203777803722</c:v>
                </c:pt>
                <c:pt idx="23">
                  <c:v>0.118016031225366</c:v>
                </c:pt>
                <c:pt idx="24">
                  <c:v>-0.221645207509893</c:v>
                </c:pt>
                <c:pt idx="25">
                  <c:v>-0.626284786192927</c:v>
                </c:pt>
                <c:pt idx="26">
                  <c:v>-1.2183634978569</c:v>
                </c:pt>
                <c:pt idx="27">
                  <c:v>-0.965693939324184</c:v>
                </c:pt>
                <c:pt idx="28">
                  <c:v>-1.57065701625086</c:v>
                </c:pt>
                <c:pt idx="29">
                  <c:v>-1.77351532916178</c:v>
                </c:pt>
                <c:pt idx="30">
                  <c:v>-1.90201446922168</c:v>
                </c:pt>
                <c:pt idx="31">
                  <c:v>-2.03802221137395</c:v>
                </c:pt>
                <c:pt idx="32">
                  <c:v>-2.3218168720472</c:v>
                </c:pt>
                <c:pt idx="33">
                  <c:v>-1.79155175064473</c:v>
                </c:pt>
                <c:pt idx="34">
                  <c:v>-1.1700615047295</c:v>
                </c:pt>
                <c:pt idx="35">
                  <c:v>-1.694564382892</c:v>
                </c:pt>
                <c:pt idx="36">
                  <c:v>-1.59086379598909</c:v>
                </c:pt>
                <c:pt idx="37">
                  <c:v>-1.50645189261129</c:v>
                </c:pt>
                <c:pt idx="38">
                  <c:v>-1.32685468100977</c:v>
                </c:pt>
                <c:pt idx="39">
                  <c:v>-1.66590507649282</c:v>
                </c:pt>
                <c:pt idx="40">
                  <c:v>-1.19368324831545</c:v>
                </c:pt>
                <c:pt idx="41">
                  <c:v>-1.55986551083645</c:v>
                </c:pt>
                <c:pt idx="42">
                  <c:v>-1.55956568257397</c:v>
                </c:pt>
                <c:pt idx="43">
                  <c:v>-1.58348849825291</c:v>
                </c:pt>
                <c:pt idx="44">
                  <c:v>-2.08779427649982</c:v>
                </c:pt>
                <c:pt idx="45">
                  <c:v>-2.76829415852308</c:v>
                </c:pt>
                <c:pt idx="46">
                  <c:v>-2.81196663816335</c:v>
                </c:pt>
                <c:pt idx="47">
                  <c:v>-2.52635929351744</c:v>
                </c:pt>
                <c:pt idx="48">
                  <c:v>-2.52982667138759</c:v>
                </c:pt>
                <c:pt idx="49">
                  <c:v>-2.212448289424299</c:v>
                </c:pt>
                <c:pt idx="50">
                  <c:v>-2.01781463607827</c:v>
                </c:pt>
                <c:pt idx="51">
                  <c:v>-1.54984811120071</c:v>
                </c:pt>
              </c:numCache>
            </c:numRef>
          </c:val>
        </c:ser>
        <c:ser>
          <c:idx val="2"/>
          <c:order val="1"/>
          <c:tx>
            <c:strRef>
              <c:f>Sheet1!$C$1</c:f>
              <c:strCache>
                <c:ptCount val="1"/>
                <c:pt idx="0">
                  <c:v>ADR % Change</c:v>
                </c:pt>
              </c:strCache>
            </c:strRef>
          </c:tx>
          <c:spPr>
            <a:ln w="50800">
              <a:solidFill>
                <a:srgbClr val="D22630"/>
              </a:solidFill>
              <a:prstDash val="solid"/>
            </a:ln>
          </c:spPr>
          <c:marker>
            <c:symbol val="none"/>
          </c:marker>
          <c:cat>
            <c:numRef>
              <c:f>Sheet1!$A$2:$A$53</c:f>
              <c:numCache>
                <c:formatCode>General</c:formatCode>
                <c:ptCount val="52"/>
                <c:pt idx="0">
                  <c:v>2015.0</c:v>
                </c:pt>
                <c:pt idx="12">
                  <c:v>2016.0</c:v>
                </c:pt>
                <c:pt idx="24">
                  <c:v>2017.0</c:v>
                </c:pt>
                <c:pt idx="36">
                  <c:v>2018.0</c:v>
                </c:pt>
                <c:pt idx="48">
                  <c:v>2019.0</c:v>
                </c:pt>
              </c:numCache>
            </c:numRef>
          </c:cat>
          <c:val>
            <c:numRef>
              <c:f>Sheet1!$C$2:$C$53</c:f>
              <c:numCache>
                <c:formatCode>_(#,##0.0_);_(\-#,##0.0_)</c:formatCode>
                <c:ptCount val="52"/>
                <c:pt idx="0">
                  <c:v>3.24734209232131</c:v>
                </c:pt>
                <c:pt idx="1">
                  <c:v>3.531634427768589</c:v>
                </c:pt>
                <c:pt idx="2">
                  <c:v>3.690088192055139</c:v>
                </c:pt>
                <c:pt idx="3">
                  <c:v>4.0880913028299</c:v>
                </c:pt>
                <c:pt idx="4">
                  <c:v>5.19096999072719</c:v>
                </c:pt>
                <c:pt idx="5">
                  <c:v>4.723913800397639</c:v>
                </c:pt>
                <c:pt idx="6">
                  <c:v>4.9728846924909</c:v>
                </c:pt>
                <c:pt idx="7">
                  <c:v>5.126210527720708</c:v>
                </c:pt>
                <c:pt idx="8">
                  <c:v>4.24254112037436</c:v>
                </c:pt>
                <c:pt idx="9">
                  <c:v>4.85937970078301</c:v>
                </c:pt>
                <c:pt idx="10">
                  <c:v>5.542551156623249</c:v>
                </c:pt>
                <c:pt idx="11">
                  <c:v>5.55478513567123</c:v>
                </c:pt>
                <c:pt idx="12">
                  <c:v>5.42686829252031</c:v>
                </c:pt>
                <c:pt idx="13">
                  <c:v>5.33851175620133</c:v>
                </c:pt>
                <c:pt idx="14">
                  <c:v>5.422524048964349</c:v>
                </c:pt>
                <c:pt idx="15">
                  <c:v>4.95402337393038</c:v>
                </c:pt>
                <c:pt idx="16">
                  <c:v>3.73063356951212</c:v>
                </c:pt>
                <c:pt idx="17">
                  <c:v>5.08741998103409</c:v>
                </c:pt>
                <c:pt idx="18">
                  <c:v>5.0202560547441</c:v>
                </c:pt>
                <c:pt idx="19">
                  <c:v>4.70756529113962</c:v>
                </c:pt>
                <c:pt idx="20">
                  <c:v>5.275477177377489</c:v>
                </c:pt>
                <c:pt idx="21">
                  <c:v>4.59495575450967</c:v>
                </c:pt>
                <c:pt idx="22">
                  <c:v>3.18180320854311</c:v>
                </c:pt>
                <c:pt idx="23">
                  <c:v>3.18533970780195</c:v>
                </c:pt>
                <c:pt idx="24">
                  <c:v>3.10640234782752</c:v>
                </c:pt>
                <c:pt idx="25">
                  <c:v>2.951357373955799</c:v>
                </c:pt>
                <c:pt idx="26">
                  <c:v>2.58514238119375</c:v>
                </c:pt>
                <c:pt idx="27">
                  <c:v>2.60521903763899</c:v>
                </c:pt>
                <c:pt idx="28">
                  <c:v>2.68199159708705</c:v>
                </c:pt>
                <c:pt idx="29">
                  <c:v>1.58345397014473</c:v>
                </c:pt>
                <c:pt idx="30">
                  <c:v>1.43214766133794</c:v>
                </c:pt>
                <c:pt idx="31">
                  <c:v>1.52251525181211</c:v>
                </c:pt>
                <c:pt idx="32">
                  <c:v>1.47945353250202</c:v>
                </c:pt>
                <c:pt idx="33">
                  <c:v>1.86640843804974</c:v>
                </c:pt>
                <c:pt idx="34">
                  <c:v>2.7656547093252</c:v>
                </c:pt>
                <c:pt idx="35">
                  <c:v>2.68590504527204</c:v>
                </c:pt>
                <c:pt idx="36">
                  <c:v>2.74428702075745</c:v>
                </c:pt>
                <c:pt idx="37">
                  <c:v>2.67455375484923</c:v>
                </c:pt>
                <c:pt idx="38">
                  <c:v>2.79557688967586</c:v>
                </c:pt>
                <c:pt idx="39">
                  <c:v>2.611285475715249</c:v>
                </c:pt>
                <c:pt idx="40">
                  <c:v>2.78075006645947</c:v>
                </c:pt>
                <c:pt idx="41">
                  <c:v>2.916966808235129</c:v>
                </c:pt>
                <c:pt idx="42">
                  <c:v>2.830521125880229</c:v>
                </c:pt>
                <c:pt idx="43">
                  <c:v>2.62727116142215</c:v>
                </c:pt>
                <c:pt idx="44">
                  <c:v>2.16454804953172</c:v>
                </c:pt>
                <c:pt idx="45">
                  <c:v>1.87048894674117</c:v>
                </c:pt>
                <c:pt idx="46">
                  <c:v>1.28806312386031</c:v>
                </c:pt>
                <c:pt idx="47">
                  <c:v>1.3599021657228</c:v>
                </c:pt>
                <c:pt idx="48">
                  <c:v>1.26473467019953</c:v>
                </c:pt>
                <c:pt idx="49">
                  <c:v>1.3824378470388</c:v>
                </c:pt>
                <c:pt idx="50">
                  <c:v>1.45914719365829</c:v>
                </c:pt>
                <c:pt idx="51">
                  <c:v>1.83335399031418</c:v>
                </c:pt>
              </c:numCache>
            </c:numRef>
          </c:val>
        </c:ser>
        <c:dLbls/>
        <c:marker val="1"/>
        <c:axId val="341167544"/>
        <c:axId val="226514664"/>
      </c:lineChart>
      <c:catAx>
        <c:axId val="341167544"/>
        <c:scaling>
          <c:orientation val="minMax"/>
        </c:scaling>
        <c:axPos val="b"/>
        <c:numFmt formatCode="@" sourceLinked="0"/>
        <c:tickLblPos val="low"/>
        <c:spPr>
          <a:ln w="3368">
            <a:solidFill>
              <a:schemeClr val="tx1"/>
            </a:solidFill>
            <a:prstDash val="solid"/>
          </a:ln>
        </c:spPr>
        <c:txPr>
          <a:bodyPr rot="0" vert="horz"/>
          <a:lstStyle/>
          <a:p>
            <a:pPr>
              <a:defRPr sz="1485" b="1" i="0" u="none" strike="noStrike" baseline="0">
                <a:solidFill>
                  <a:schemeClr val="tx1"/>
                </a:solidFill>
                <a:latin typeface="Arial"/>
                <a:ea typeface="Arial"/>
                <a:cs typeface="Arial"/>
              </a:defRPr>
            </a:pPr>
            <a:endParaRPr lang="en-US"/>
          </a:p>
        </c:txPr>
        <c:crossAx val="226514664"/>
        <c:crosses val="autoZero"/>
        <c:lblAlgn val="ctr"/>
        <c:lblOffset val="100"/>
        <c:tickMarkSkip val="24"/>
      </c:catAx>
      <c:valAx>
        <c:axId val="226514664"/>
        <c:scaling>
          <c:orientation val="minMax"/>
          <c:max val="6.0"/>
          <c:min val="-4.0"/>
        </c:scaling>
        <c:axPos val="l"/>
        <c:numFmt formatCode="0" sourceLinked="0"/>
        <c:tickLblPos val="nextTo"/>
        <c:spPr>
          <a:ln w="3368">
            <a:solidFill>
              <a:schemeClr val="tx1"/>
            </a:solidFill>
            <a:prstDash val="solid"/>
          </a:ln>
        </c:spPr>
        <c:txPr>
          <a:bodyPr rot="0" vert="horz"/>
          <a:lstStyle/>
          <a:p>
            <a:pPr>
              <a:defRPr sz="1697" b="1" i="0" u="none" strike="noStrike" baseline="0">
                <a:solidFill>
                  <a:schemeClr val="tx1"/>
                </a:solidFill>
                <a:latin typeface="Arial"/>
                <a:ea typeface="Arial"/>
                <a:cs typeface="Arial"/>
              </a:defRPr>
            </a:pPr>
            <a:endParaRPr lang="en-US"/>
          </a:p>
        </c:txPr>
        <c:crossAx val="341167544"/>
        <c:crosses val="autoZero"/>
        <c:crossBetween val="between"/>
        <c:majorUnit val="2.0"/>
      </c:valAx>
      <c:spPr>
        <a:noFill/>
        <a:ln w="25400">
          <a:noFill/>
        </a:ln>
      </c:spPr>
    </c:plotArea>
    <c:legend>
      <c:legendPos val="r"/>
      <c:layout>
        <c:manualLayout>
          <c:xMode val="edge"/>
          <c:yMode val="edge"/>
          <c:x val="0.121881500831286"/>
          <c:y val="0.641669923338326"/>
          <c:w val="0.16144223291533"/>
          <c:h val="0.113302807213321"/>
        </c:manualLayout>
      </c:layout>
      <c:spPr>
        <a:noFill/>
        <a:ln w="3368">
          <a:noFill/>
          <a:prstDash val="solid"/>
        </a:ln>
      </c:spPr>
      <c:txPr>
        <a:bodyPr/>
        <a:lstStyle/>
        <a:p>
          <a:pPr>
            <a:defRPr sz="160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27963213064429"/>
          <c:y val="0.092530582817142"/>
          <c:w val="0.845143769412419"/>
          <c:h val="0.827896863487318"/>
        </c:manualLayout>
      </c:layout>
      <c:barChart>
        <c:barDir val="col"/>
        <c:grouping val="clustered"/>
        <c:ser>
          <c:idx val="1"/>
          <c:order val="0"/>
          <c:tx>
            <c:strRef>
              <c:f>Sheet1!$B$1</c:f>
              <c:strCache>
                <c:ptCount val="1"/>
                <c:pt idx="0">
                  <c:v>Transient Demand</c:v>
                </c:pt>
              </c:strCache>
            </c:strRef>
          </c:tx>
          <c:spPr>
            <a:solidFill>
              <a:schemeClr val="accent1">
                <a:lumMod val="50000"/>
              </a:schemeClr>
            </a:solidFill>
            <a:ln>
              <a:noFill/>
            </a:ln>
            <a:effectLst/>
          </c:spPr>
          <c:dPt>
            <c:idx val="0"/>
          </c:dPt>
          <c:cat>
            <c:numRef>
              <c:f>Sheet1!$A$2:$A$8</c:f>
              <c:numCache>
                <c:formatCode>General</c:formatCode>
                <c:ptCount val="7"/>
                <c:pt idx="0">
                  <c:v>2013.0</c:v>
                </c:pt>
                <c:pt idx="1">
                  <c:v>2014.0</c:v>
                </c:pt>
                <c:pt idx="2">
                  <c:v>2015.0</c:v>
                </c:pt>
                <c:pt idx="3">
                  <c:v>2016.0</c:v>
                </c:pt>
                <c:pt idx="4">
                  <c:v>2017.0</c:v>
                </c:pt>
                <c:pt idx="5">
                  <c:v>2018.0</c:v>
                </c:pt>
                <c:pt idx="6">
                  <c:v>2019.0</c:v>
                </c:pt>
              </c:numCache>
            </c:numRef>
          </c:cat>
          <c:val>
            <c:numRef>
              <c:f>Sheet1!$B$2:$B$8</c:f>
              <c:numCache>
                <c:formatCode>_(#,##0_);_(\-#,##0_)</c:formatCode>
                <c:ptCount val="7"/>
                <c:pt idx="0">
                  <c:v>5.14125529764898E8</c:v>
                </c:pt>
                <c:pt idx="1">
                  <c:v>5.69521591067968E8</c:v>
                </c:pt>
                <c:pt idx="2">
                  <c:v>6.27343711306273E8</c:v>
                </c:pt>
                <c:pt idx="3">
                  <c:v>6.8039446474552E8</c:v>
                </c:pt>
                <c:pt idx="4">
                  <c:v>7.52779736761166E8</c:v>
                </c:pt>
                <c:pt idx="5">
                  <c:v>7.72870349502572E8</c:v>
                </c:pt>
                <c:pt idx="6">
                  <c:v>1.64863599207941E8</c:v>
                </c:pt>
              </c:numCache>
            </c:numRef>
          </c:val>
        </c:ser>
        <c:ser>
          <c:idx val="0"/>
          <c:order val="1"/>
          <c:tx>
            <c:strRef>
              <c:f>Sheet1!$C$1</c:f>
              <c:strCache>
                <c:ptCount val="1"/>
                <c:pt idx="0">
                  <c:v>Group Demand</c:v>
                </c:pt>
              </c:strCache>
            </c:strRef>
          </c:tx>
          <c:spPr>
            <a:solidFill>
              <a:srgbClr val="00BFB3"/>
            </a:solidFill>
            <a:ln>
              <a:noFill/>
            </a:ln>
            <a:effectLst/>
          </c:spPr>
          <c:cat>
            <c:numRef>
              <c:f>Sheet1!$A$2:$A$8</c:f>
              <c:numCache>
                <c:formatCode>General</c:formatCode>
                <c:ptCount val="7"/>
                <c:pt idx="0">
                  <c:v>2013.0</c:v>
                </c:pt>
                <c:pt idx="1">
                  <c:v>2014.0</c:v>
                </c:pt>
                <c:pt idx="2">
                  <c:v>2015.0</c:v>
                </c:pt>
                <c:pt idx="3">
                  <c:v>2016.0</c:v>
                </c:pt>
                <c:pt idx="4">
                  <c:v>2017.0</c:v>
                </c:pt>
                <c:pt idx="5">
                  <c:v>2018.0</c:v>
                </c:pt>
                <c:pt idx="6">
                  <c:v>2019.0</c:v>
                </c:pt>
              </c:numCache>
            </c:numRef>
          </c:cat>
          <c:val>
            <c:numRef>
              <c:f>Sheet1!$C$2:$C$8</c:f>
              <c:numCache>
                <c:formatCode>_(#,##0_);_(\-#,##0_)</c:formatCode>
                <c:ptCount val="7"/>
                <c:pt idx="0">
                  <c:v>3.7850979418767E8</c:v>
                </c:pt>
                <c:pt idx="1">
                  <c:v>3.88014177384183E8</c:v>
                </c:pt>
                <c:pt idx="2">
                  <c:v>4.24154439894515E8</c:v>
                </c:pt>
                <c:pt idx="3">
                  <c:v>4.26197355738474E8</c:v>
                </c:pt>
                <c:pt idx="4">
                  <c:v>3.91947232837306E8</c:v>
                </c:pt>
                <c:pt idx="5">
                  <c:v>4.1501581368289E8</c:v>
                </c:pt>
                <c:pt idx="6">
                  <c:v>8.64984238580319E7</c:v>
                </c:pt>
              </c:numCache>
            </c:numRef>
          </c:val>
        </c:ser>
        <c:dLbls/>
        <c:axId val="259236680"/>
        <c:axId val="259240488"/>
      </c:barChart>
      <c:catAx>
        <c:axId val="259236680"/>
        <c:scaling>
          <c:orientation val="minMax"/>
        </c:scaling>
        <c:axPos val="b"/>
        <c:numFmt formatCode="@" sourceLinked="0"/>
        <c:tickLblPos val="low"/>
        <c:spPr>
          <a:noFill/>
          <a:ln w="3368" cap="flat" cmpd="sng" algn="ctr">
            <a:solidFill>
              <a:schemeClr val="tx1"/>
            </a:solidFill>
            <a:prstDash val="solid"/>
            <a:round/>
          </a:ln>
          <a:effectLst/>
        </c:spPr>
        <c:txPr>
          <a:bodyPr rot="0" spcFirstLastPara="1" vertOverflow="ellipsis" wrap="square" anchor="ctr" anchorCtr="1"/>
          <a:lstStyle/>
          <a:p>
            <a:pPr>
              <a:defRPr sz="1200" b="1" i="0" u="none" strike="noStrike" kern="1200" baseline="0">
                <a:solidFill>
                  <a:schemeClr val="tx1"/>
                </a:solidFill>
                <a:latin typeface="Arial"/>
                <a:ea typeface="Arial"/>
                <a:cs typeface="Arial"/>
              </a:defRPr>
            </a:pPr>
            <a:endParaRPr lang="en-US"/>
          </a:p>
        </c:txPr>
        <c:crossAx val="259240488"/>
        <c:crosses val="autoZero"/>
        <c:lblAlgn val="ctr"/>
        <c:lblOffset val="100"/>
      </c:catAx>
      <c:valAx>
        <c:axId val="259240488"/>
        <c:scaling>
          <c:orientation val="minMax"/>
        </c:scaling>
        <c:axPos val="l"/>
        <c:numFmt formatCode="#,##0" sourceLinked="0"/>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909" b="1" i="0" u="none" strike="noStrike" kern="1200" baseline="0">
                <a:solidFill>
                  <a:schemeClr val="tx1"/>
                </a:solidFill>
                <a:latin typeface="+mj-lt"/>
                <a:ea typeface="Times New Roman"/>
                <a:cs typeface="Times New Roman"/>
              </a:defRPr>
            </a:pPr>
            <a:endParaRPr lang="en-US"/>
          </a:p>
        </c:txPr>
        <c:crossAx val="259236680"/>
        <c:crosses val="autoZero"/>
        <c:crossBetween val="between"/>
        <c:dispUnits>
          <c:builtInUnit val="millions"/>
          <c:dispUnitsLbl>
            <c:layout>
              <c:manualLayout>
                <c:xMode val="edge"/>
                <c:yMode val="edge"/>
                <c:x val="0.0138156444834065"/>
                <c:y val="0.357498049574329"/>
              </c:manualLayout>
            </c:layout>
            <c:tx>
              <c:rich>
                <a:bodyPr rot="-5400000" spcFirstLastPara="1" vertOverflow="ellipsis" vert="horz" wrap="square" anchor="ctr" anchorCtr="1"/>
                <a:lstStyle/>
                <a:p>
                  <a:pPr>
                    <a:defRPr sz="1909" b="1" i="0" u="none" strike="noStrike" kern="1200" baseline="0">
                      <a:solidFill>
                        <a:schemeClr val="tx1"/>
                      </a:solidFill>
                      <a:latin typeface="+mj-lt"/>
                      <a:ea typeface="Times New Roman"/>
                      <a:cs typeface="Times New Roman"/>
                    </a:defRPr>
                  </a:pPr>
                  <a:r>
                    <a:rPr lang="en-US" dirty="0" smtClean="0"/>
                    <a:t>Thousands</a:t>
                  </a:r>
                  <a:endParaRPr lang="en-US" dirty="0"/>
                </a:p>
              </c:rich>
            </c:tx>
            <c:spPr>
              <a:noFill/>
              <a:ln>
                <a:noFill/>
              </a:ln>
              <a:effectLst/>
            </c:spPr>
          </c:dispUnitsLbl>
        </c:dispUnits>
      </c:valAx>
      <c:spPr>
        <a:noFill/>
        <a:ln w="25400">
          <a:noFill/>
        </a:ln>
        <a:effectLst/>
      </c:spPr>
    </c:plotArea>
    <c:legend>
      <c:legendPos val="r"/>
      <c:layout>
        <c:manualLayout>
          <c:xMode val="edge"/>
          <c:yMode val="edge"/>
          <c:x val="0.133915024366582"/>
          <c:y val="0.000677482258328515"/>
          <c:w val="0.286623080379637"/>
          <c:h val="0.10526928781445"/>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j-lt"/>
              <a:ea typeface="Times New Roman"/>
              <a:cs typeface="Times New Roman"/>
            </a:defRPr>
          </a:pPr>
          <a:endParaRPr lang="en-US"/>
        </a:p>
      </c:txPr>
    </c:legend>
    <c:plotVisOnly val="1"/>
    <c:dispBlanksAs val="gap"/>
  </c:chart>
  <c:spPr>
    <a:noFill/>
    <a:ln w="6350" cap="flat" cmpd="sng" algn="ctr">
      <a:noFill/>
      <a:prstDash val="solid"/>
      <a:miter lim="800000"/>
    </a:ln>
    <a:effectLst/>
  </c:spPr>
  <c:txPr>
    <a:bodyPr/>
    <a:lstStyle/>
    <a:p>
      <a:pPr>
        <a:defRPr sz="1909" b="1" i="0" u="none" strike="noStrike" baseline="0">
          <a:solidFill>
            <a:schemeClr val="tx1"/>
          </a:solidFill>
          <a:latin typeface="Times New Roman"/>
          <a:ea typeface="Times New Roman"/>
          <a:cs typeface="Times New Roman"/>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col"/>
        <c:grouping val="clustered"/>
        <c:ser>
          <c:idx val="0"/>
          <c:order val="0"/>
          <c:tx>
            <c:strRef>
              <c:f>Sheet1!$B$1</c:f>
              <c:strCache>
                <c:ptCount val="1"/>
                <c:pt idx="0">
                  <c:v>Occ</c:v>
                </c:pt>
              </c:strCache>
            </c:strRef>
          </c:tx>
          <c:spPr>
            <a:solidFill>
              <a:srgbClr val="00B0F0"/>
            </a:solidFill>
            <a:ln>
              <a:noFill/>
            </a:ln>
            <a:effectLst/>
          </c:spPr>
          <c:dLbls>
            <c:dLbl>
              <c:idx val="7"/>
              <c:layout/>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_(#,##0.0_);_(\-#,##0.0_)</c:formatCode>
                <c:ptCount val="12"/>
                <c:pt idx="0">
                  <c:v>-3.66362900668293</c:v>
                </c:pt>
                <c:pt idx="1">
                  <c:v>-2.815439504746259</c:v>
                </c:pt>
                <c:pt idx="2">
                  <c:v>-3.34107632184264</c:v>
                </c:pt>
                <c:pt idx="3">
                  <c:v>0.705578809962273</c:v>
                </c:pt>
                <c:pt idx="4">
                  <c:v>-4.01918305073984</c:v>
                </c:pt>
                <c:pt idx="5">
                  <c:v>-1.79492246026739</c:v>
                </c:pt>
                <c:pt idx="6">
                  <c:v>-3.09322611477539</c:v>
                </c:pt>
                <c:pt idx="7">
                  <c:v>-6.133994928687389</c:v>
                </c:pt>
                <c:pt idx="8">
                  <c:v>-4.864489568779658</c:v>
                </c:pt>
                <c:pt idx="9">
                  <c:v>-0.545672261609859</c:v>
                </c:pt>
                <c:pt idx="10">
                  <c:v>0.179910174128863</c:v>
                </c:pt>
                <c:pt idx="11">
                  <c:v>-1.45588307205102</c:v>
                </c:pt>
              </c:numCache>
            </c:numRef>
          </c:val>
        </c:ser>
        <c:ser>
          <c:idx val="1"/>
          <c:order val="1"/>
          <c:tx>
            <c:strRef>
              <c:f>Sheet1!$C$1</c:f>
              <c:strCache>
                <c:ptCount val="1"/>
                <c:pt idx="0">
                  <c:v>ADR</c:v>
                </c:pt>
              </c:strCache>
            </c:strRef>
          </c:tx>
          <c:spPr>
            <a:solidFill>
              <a:srgbClr val="D22630"/>
            </a:solidFill>
            <a:ln w="41275">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_(#,##0.0_);_(\-#,##0.0_)</c:formatCode>
                <c:ptCount val="12"/>
                <c:pt idx="0">
                  <c:v>-0.156522382541263</c:v>
                </c:pt>
                <c:pt idx="1">
                  <c:v>1.52006496676006</c:v>
                </c:pt>
                <c:pt idx="2">
                  <c:v>-0.284516484534662</c:v>
                </c:pt>
                <c:pt idx="3">
                  <c:v>2.62230766875247</c:v>
                </c:pt>
                <c:pt idx="4">
                  <c:v>2.73162743806773</c:v>
                </c:pt>
                <c:pt idx="5">
                  <c:v>1.96191329106307</c:v>
                </c:pt>
                <c:pt idx="6">
                  <c:v>1.73306954980908</c:v>
                </c:pt>
                <c:pt idx="7">
                  <c:v>-1.14305466831848</c:v>
                </c:pt>
                <c:pt idx="8">
                  <c:v>1.33521422305811</c:v>
                </c:pt>
                <c:pt idx="9">
                  <c:v>-0.395153758895011</c:v>
                </c:pt>
                <c:pt idx="10">
                  <c:v>3.66776250962393</c:v>
                </c:pt>
                <c:pt idx="11">
                  <c:v>0.739225459105565</c:v>
                </c:pt>
              </c:numCache>
            </c:numRef>
          </c:val>
        </c:ser>
        <c:dLbls/>
        <c:gapWidth val="219"/>
        <c:axId val="341264504"/>
        <c:axId val="341268296"/>
      </c:barChart>
      <c:lineChart>
        <c:grouping val="standard"/>
        <c:ser>
          <c:idx val="2"/>
          <c:order val="2"/>
          <c:tx>
            <c:strRef>
              <c:f>Sheet1!$D$1</c:f>
              <c:strCache>
                <c:ptCount val="1"/>
                <c:pt idx="0">
                  <c:v>RevPAR</c:v>
                </c:pt>
              </c:strCache>
            </c:strRef>
          </c:tx>
          <c:spPr>
            <a:ln w="41275" cap="rnd">
              <a:solidFill>
                <a:schemeClr val="accent5">
                  <a:lumMod val="75000"/>
                </a:schemeClr>
              </a:solidFill>
              <a:round/>
            </a:ln>
            <a:effectLst/>
          </c:spPr>
          <c:marker>
            <c:symbol val="none"/>
          </c:marker>
          <c:dPt>
            <c:idx val="3"/>
          </c:dPt>
          <c:dLbls>
            <c:dLbl>
              <c:idx val="10"/>
              <c:layout>
                <c:manualLayout>
                  <c:x val="-0.0729166666666667"/>
                  <c:y val="-0.014031806459183"/>
                </c:manualLayout>
              </c:layout>
              <c:showVal val="1"/>
              <c:extLst>
                <c:ext xmlns:c15="http://schemas.microsoft.com/office/drawing/2012/chart" uri="{CE6537A1-D6FC-4f65-9D91-7224C49458BB}">
                  <c15:layout/>
                </c:ext>
              </c:extLst>
            </c:dLbl>
            <c:delete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_(#,##0.0_);_(\-#,##0.0_)</c:formatCode>
                <c:ptCount val="12"/>
                <c:pt idx="0">
                  <c:v>-0.156522382541263</c:v>
                </c:pt>
                <c:pt idx="1">
                  <c:v>1.52006496676006</c:v>
                </c:pt>
                <c:pt idx="2">
                  <c:v>-0.284516484534662</c:v>
                </c:pt>
                <c:pt idx="3">
                  <c:v>2.62230766875247</c:v>
                </c:pt>
                <c:pt idx="4">
                  <c:v>2.73162743806773</c:v>
                </c:pt>
                <c:pt idx="5">
                  <c:v>1.96191329106307</c:v>
                </c:pt>
                <c:pt idx="6">
                  <c:v>1.73306954980908</c:v>
                </c:pt>
                <c:pt idx="7">
                  <c:v>-1.14305466831848</c:v>
                </c:pt>
                <c:pt idx="8">
                  <c:v>1.33521422305811</c:v>
                </c:pt>
                <c:pt idx="9">
                  <c:v>-0.395153758895011</c:v>
                </c:pt>
                <c:pt idx="10">
                  <c:v>3.66776250962393</c:v>
                </c:pt>
                <c:pt idx="11">
                  <c:v>0.739225459105565</c:v>
                </c:pt>
              </c:numCache>
            </c:numRef>
          </c:val>
        </c:ser>
        <c:dLbls/>
        <c:marker val="1"/>
        <c:axId val="341275448"/>
        <c:axId val="341272344"/>
      </c:lineChart>
      <c:catAx>
        <c:axId val="3412645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41268296"/>
        <c:crosses val="autoZero"/>
        <c:auto val="1"/>
        <c:lblAlgn val="ctr"/>
        <c:lblOffset val="100"/>
      </c:catAx>
      <c:valAx>
        <c:axId val="341268296"/>
        <c:scaling>
          <c:orientation val="minMax"/>
          <c:max val="4.0"/>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41264504"/>
        <c:crosses val="autoZero"/>
        <c:crossBetween val="between"/>
      </c:valAx>
      <c:valAx>
        <c:axId val="341272344"/>
        <c:scaling>
          <c:orientation val="minMax"/>
        </c:scaling>
        <c:delete val="1"/>
        <c:axPos val="r"/>
        <c:numFmt formatCode="_(#,##0.0_);_(\-#,##0.0_)" sourceLinked="1"/>
        <c:tickLblPos val="nextTo"/>
        <c:crossAx val="341275448"/>
        <c:crosses val="max"/>
        <c:crossBetween val="between"/>
      </c:valAx>
      <c:catAx>
        <c:axId val="341275448"/>
        <c:scaling>
          <c:orientation val="minMax"/>
        </c:scaling>
        <c:delete val="1"/>
        <c:axPos val="b"/>
        <c:numFmt formatCode="General" sourceLinked="1"/>
        <c:tickLblPos val="nextTo"/>
        <c:crossAx val="341272344"/>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sz="1800">
          <a:solidFill>
            <a:schemeClr val="tx1"/>
          </a:solidFil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
          <c:y val="0.0365298570785685"/>
          <c:w val="0.982242757849713"/>
          <c:h val="0.79504475234352"/>
        </c:manualLayout>
      </c:layout>
      <c:barChart>
        <c:barDir val="col"/>
        <c:grouping val="clustered"/>
        <c:ser>
          <c:idx val="0"/>
          <c:order val="0"/>
          <c:tx>
            <c:strRef>
              <c:f>Sheet1!$B$1</c:f>
              <c:strCache>
                <c:ptCount val="1"/>
                <c:pt idx="0">
                  <c:v>Supply % Change</c:v>
                </c:pt>
              </c:strCache>
            </c:strRef>
          </c:tx>
          <c:spPr>
            <a:solidFill>
              <a:srgbClr val="00BFB3"/>
            </a:solidFill>
            <a:ln>
              <a:noFill/>
            </a:ln>
            <a:scene3d>
              <a:camera prst="orthographicFront"/>
              <a:lightRig rig="threePt" dir="t"/>
            </a:scene3d>
            <a:sp3d>
              <a:bevelT/>
            </a:sp3d>
          </c:spPr>
          <c:dLbls>
            <c:spPr>
              <a:noFill/>
              <a:ln>
                <a:noFill/>
              </a:ln>
              <a:effectLst/>
            </c:spPr>
            <c:txPr>
              <a:bodyPr/>
              <a:lstStyle/>
              <a:p>
                <a:pPr>
                  <a:defRPr sz="1600" b="1"/>
                </a:pPr>
                <a:endParaRPr lang="en-US"/>
              </a:p>
            </c:txPr>
            <c:dLblPos val="outEnd"/>
            <c:showVal val="1"/>
            <c:extLst>
              <c:ext xmlns:c15="http://schemas.microsoft.com/office/drawing/2012/chart" uri="{CE6537A1-D6FC-4f65-9D91-7224C49458BB}">
                <c15:layout/>
                <c15:showLeaderLines val="0"/>
              </c:ext>
            </c:extLst>
          </c:dLbls>
          <c:cat>
            <c:strRef>
              <c:f>Sheet1!$A$2:$A$8</c:f>
              <c:strCache>
                <c:ptCount val="7"/>
                <c:pt idx="0">
                  <c:v>Bowling Green Area</c:v>
                </c:pt>
                <c:pt idx="1">
                  <c:v>Cincinnati</c:v>
                </c:pt>
                <c:pt idx="2">
                  <c:v>Corbin/London Area</c:v>
                </c:pt>
                <c:pt idx="3">
                  <c:v>Kentucky East Area</c:v>
                </c:pt>
                <c:pt idx="4">
                  <c:v>Kentucky West Area</c:v>
                </c:pt>
                <c:pt idx="5">
                  <c:v>Lexington</c:v>
                </c:pt>
                <c:pt idx="6">
                  <c:v>Louisville</c:v>
                </c:pt>
              </c:strCache>
            </c:strRef>
          </c:cat>
          <c:val>
            <c:numRef>
              <c:f>Sheet1!$B$2:$B$8</c:f>
              <c:numCache>
                <c:formatCode>0.0</c:formatCode>
                <c:ptCount val="7"/>
                <c:pt idx="0" formatCode="_(* #,##0.0_);_(* \(#,##0.0\);_(* &quot;-&quot;??_);_(@_)">
                  <c:v>1.9</c:v>
                </c:pt>
                <c:pt idx="1">
                  <c:v>3.4</c:v>
                </c:pt>
                <c:pt idx="2" formatCode="_(* #,##0.0_);_(* \(#,##0.0\);_(* &quot;-&quot;??_);_(@_)">
                  <c:v>2.2</c:v>
                </c:pt>
                <c:pt idx="3" formatCode="_(* #,##0.0_);_(* \(#,##0.0\);_(* &quot;-&quot;??_);_(@_)">
                  <c:v>0.6</c:v>
                </c:pt>
                <c:pt idx="4" formatCode="_(* #,##0.0_);_(* \(#,##0.0\);_(* &quot;-&quot;??_);_(@_)">
                  <c:v>0.9</c:v>
                </c:pt>
                <c:pt idx="5" formatCode="_(* #,##0.0_);_(* \(#,##0.0\);_(* &quot;-&quot;??_);_(@_)">
                  <c:v>2.4</c:v>
                </c:pt>
                <c:pt idx="6" formatCode="_(* #,##0.0_);_(* \(#,##0.0\);_(* &quot;-&quot;??_);_(@_)">
                  <c:v>7.1</c:v>
                </c:pt>
              </c:numCache>
            </c:numRef>
          </c:val>
        </c:ser>
        <c:ser>
          <c:idx val="1"/>
          <c:order val="1"/>
          <c:tx>
            <c:strRef>
              <c:f>Sheet1!$C$1</c:f>
              <c:strCache>
                <c:ptCount val="1"/>
                <c:pt idx="0">
                  <c:v>Demand % Change</c:v>
                </c:pt>
              </c:strCache>
            </c:strRef>
          </c:tx>
          <c:spPr>
            <a:solidFill>
              <a:srgbClr val="00558C"/>
            </a:solidFill>
            <a:ln>
              <a:noFill/>
            </a:ln>
            <a:scene3d>
              <a:camera prst="orthographicFront"/>
              <a:lightRig rig="threePt" dir="t"/>
            </a:scene3d>
            <a:sp3d>
              <a:bevelT/>
            </a:sp3d>
          </c:spPr>
          <c:dLbls>
            <c:spPr>
              <a:noFill/>
              <a:ln>
                <a:noFill/>
              </a:ln>
              <a:effectLst/>
            </c:spPr>
            <c:txPr>
              <a:bodyPr/>
              <a:lstStyle/>
              <a:p>
                <a:pPr>
                  <a:defRPr sz="1600" b="1"/>
                </a:pPr>
                <a:endParaRPr lang="en-US"/>
              </a:p>
            </c:txPr>
            <c:dLblPos val="outEnd"/>
            <c:showVal val="1"/>
            <c:extLst>
              <c:ext xmlns:c15="http://schemas.microsoft.com/office/drawing/2012/chart" uri="{CE6537A1-D6FC-4f65-9D91-7224C49458BB}">
                <c15:layout/>
                <c15:showLeaderLines val="0"/>
              </c:ext>
            </c:extLst>
          </c:dLbls>
          <c:cat>
            <c:strRef>
              <c:f>Sheet1!$A$2:$A$8</c:f>
              <c:strCache>
                <c:ptCount val="7"/>
                <c:pt idx="0">
                  <c:v>Bowling Green Area</c:v>
                </c:pt>
                <c:pt idx="1">
                  <c:v>Cincinnati</c:v>
                </c:pt>
                <c:pt idx="2">
                  <c:v>Corbin/London Area</c:v>
                </c:pt>
                <c:pt idx="3">
                  <c:v>Kentucky East Area</c:v>
                </c:pt>
                <c:pt idx="4">
                  <c:v>Kentucky West Area</c:v>
                </c:pt>
                <c:pt idx="5">
                  <c:v>Lexington</c:v>
                </c:pt>
                <c:pt idx="6">
                  <c:v>Louisville</c:v>
                </c:pt>
              </c:strCache>
            </c:strRef>
          </c:cat>
          <c:val>
            <c:numRef>
              <c:f>Sheet1!$C$2:$C$8</c:f>
              <c:numCache>
                <c:formatCode>0.0</c:formatCode>
                <c:ptCount val="7"/>
                <c:pt idx="0" formatCode="_(* #,##0.0_);_(* \(#,##0.0\);_(* &quot;-&quot;??_);_(@_)">
                  <c:v>-2.9</c:v>
                </c:pt>
                <c:pt idx="1">
                  <c:v>3.8</c:v>
                </c:pt>
                <c:pt idx="2" formatCode="_(* #,##0.0_);_(* \(#,##0.0\);_(* &quot;-&quot;??_);_(@_)">
                  <c:v>1.2</c:v>
                </c:pt>
                <c:pt idx="3" formatCode="_(* #,##0.0_);_(* \(#,##0.0\);_(* &quot;-&quot;??_);_(@_)">
                  <c:v>-0.8</c:v>
                </c:pt>
                <c:pt idx="4" formatCode="_(* #,##0.0_);_(* \(#,##0.0\);_(* &quot;-&quot;??_);_(@_)">
                  <c:v>-1.7</c:v>
                </c:pt>
                <c:pt idx="5" formatCode="_(* #,##0.0_);_(* \(#,##0.0\);_(* &quot;-&quot;??_);_(@_)">
                  <c:v>0.7</c:v>
                </c:pt>
                <c:pt idx="6" formatCode="_(* #,##0.0_);_(* \(#,##0.0\);_(* &quot;-&quot;??_);_(@_)">
                  <c:v>6.2</c:v>
                </c:pt>
              </c:numCache>
            </c:numRef>
          </c:val>
        </c:ser>
        <c:dLbls>
          <c:showVal val="1"/>
        </c:dLbls>
        <c:axId val="415079528"/>
        <c:axId val="415082808"/>
      </c:barChart>
      <c:catAx>
        <c:axId val="415079528"/>
        <c:scaling>
          <c:orientation val="minMax"/>
        </c:scaling>
        <c:axPos val="b"/>
        <c:numFmt formatCode="General" sourceLinked="0"/>
        <c:tickLblPos val="low"/>
        <c:txPr>
          <a:bodyPr/>
          <a:lstStyle/>
          <a:p>
            <a:pPr>
              <a:defRPr sz="1600" b="1"/>
            </a:pPr>
            <a:endParaRPr lang="en-US"/>
          </a:p>
        </c:txPr>
        <c:crossAx val="415082808"/>
        <c:crosses val="autoZero"/>
        <c:auto val="1"/>
        <c:lblAlgn val="ctr"/>
        <c:lblOffset val="100"/>
      </c:catAx>
      <c:valAx>
        <c:axId val="415082808"/>
        <c:scaling>
          <c:orientation val="minMax"/>
        </c:scaling>
        <c:delete val="1"/>
        <c:axPos val="l"/>
        <c:numFmt formatCode="0" sourceLinked="0"/>
        <c:tickLblPos val="none"/>
        <c:crossAx val="415079528"/>
        <c:crosses val="autoZero"/>
        <c:crossBetween val="between"/>
      </c:valAx>
      <c:spPr>
        <a:noFill/>
        <a:ln w="25400">
          <a:noFill/>
        </a:ln>
      </c:spPr>
    </c:plotArea>
    <c:legend>
      <c:legendPos val="t"/>
      <c:layout>
        <c:manualLayout>
          <c:xMode val="edge"/>
          <c:yMode val="edge"/>
          <c:x val="0.010752780683883"/>
          <c:y val="0.0463616469637421"/>
          <c:w val="0.286857483068113"/>
          <c:h val="0.150281110907618"/>
        </c:manualLayout>
      </c:layout>
      <c:spPr>
        <a:ln>
          <a:noFill/>
        </a:ln>
      </c:spPr>
      <c:txPr>
        <a:bodyPr/>
        <a:lstStyle/>
        <a:p>
          <a:pPr>
            <a:defRPr sz="1600" b="1"/>
          </a:pPr>
          <a:endParaRPr lang="en-US"/>
        </a:p>
      </c:tx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794844147577407"/>
          <c:y val="0.0855408570333277"/>
          <c:w val="0.908104160591037"/>
          <c:h val="0.814224588893947"/>
        </c:manualLayout>
      </c:layout>
      <c:barChart>
        <c:barDir val="col"/>
        <c:grouping val="clustered"/>
        <c:ser>
          <c:idx val="0"/>
          <c:order val="0"/>
          <c:tx>
            <c:strRef>
              <c:f>Sheet1!$B$1</c:f>
              <c:strCache>
                <c:ptCount val="1"/>
                <c:pt idx="0">
                  <c:v>Occ</c:v>
                </c:pt>
              </c:strCache>
            </c:strRef>
          </c:tx>
          <c:spPr>
            <a:solidFill>
              <a:srgbClr val="00B0F0"/>
            </a:solidFill>
            <a:ln>
              <a:noFill/>
            </a:ln>
            <a:effectLst/>
            <a:scene3d>
              <a:camera prst="orthographicFront"/>
              <a:lightRig rig="threePt" dir="t"/>
            </a:scene3d>
            <a:sp3d>
              <a:bevelT/>
            </a:sp3d>
          </c:spPr>
          <c:dPt>
            <c:idx val="2"/>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layout/>
                <c15:showLeaderLines val="0"/>
              </c:ext>
            </c:extLst>
          </c:dLbls>
          <c:cat>
            <c:strRef>
              <c:f>Sheet1!$A$2:$A$4</c:f>
              <c:strCache>
                <c:ptCount val="3"/>
                <c:pt idx="0">
                  <c:v>Cincinnati</c:v>
                </c:pt>
                <c:pt idx="1">
                  <c:v>Lexington</c:v>
                </c:pt>
                <c:pt idx="2">
                  <c:v>Louisville</c:v>
                </c:pt>
              </c:strCache>
            </c:strRef>
          </c:cat>
          <c:val>
            <c:numRef>
              <c:f>Sheet1!$B$2:$B$4</c:f>
              <c:numCache>
                <c:formatCode>0.0</c:formatCode>
                <c:ptCount val="3"/>
                <c:pt idx="0">
                  <c:v>3.7</c:v>
                </c:pt>
                <c:pt idx="1">
                  <c:v>-0.12</c:v>
                </c:pt>
                <c:pt idx="2">
                  <c:v>3.5</c:v>
                </c:pt>
              </c:numCache>
            </c:numRef>
          </c:val>
        </c:ser>
        <c:ser>
          <c:idx val="1"/>
          <c:order val="1"/>
          <c:tx>
            <c:strRef>
              <c:f>Sheet1!$C$1</c:f>
              <c:strCache>
                <c:ptCount val="1"/>
                <c:pt idx="0">
                  <c:v>ADR</c:v>
                </c:pt>
              </c:strCache>
            </c:strRef>
          </c:tx>
          <c:spPr>
            <a:solidFill>
              <a:srgbClr val="D22630"/>
            </a:solidFill>
            <a:ln>
              <a:noFill/>
            </a:ln>
            <a:effectLst/>
            <a:scene3d>
              <a:camera prst="orthographicFront"/>
              <a:lightRig rig="threePt" dir="t"/>
            </a:scene3d>
            <a:sp3d>
              <a:bevelT/>
            </a:sp3d>
          </c:spPr>
          <c:dPt>
            <c:idx val="2"/>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layout/>
                <c15:showLeaderLines val="0"/>
              </c:ext>
            </c:extLst>
          </c:dLbls>
          <c:cat>
            <c:strRef>
              <c:f>Sheet1!$A$2:$A$4</c:f>
              <c:strCache>
                <c:ptCount val="3"/>
                <c:pt idx="0">
                  <c:v>Cincinnati</c:v>
                </c:pt>
                <c:pt idx="1">
                  <c:v>Lexington</c:v>
                </c:pt>
                <c:pt idx="2">
                  <c:v>Louisville</c:v>
                </c:pt>
              </c:strCache>
            </c:strRef>
          </c:cat>
          <c:val>
            <c:numRef>
              <c:f>Sheet1!$C$2:$C$4</c:f>
              <c:numCache>
                <c:formatCode>0.0</c:formatCode>
                <c:ptCount val="3"/>
                <c:pt idx="0">
                  <c:v>2.6</c:v>
                </c:pt>
                <c:pt idx="1">
                  <c:v>0.7</c:v>
                </c:pt>
                <c:pt idx="2">
                  <c:v>5.5</c:v>
                </c:pt>
              </c:numCache>
            </c:numRef>
          </c:val>
        </c:ser>
        <c:ser>
          <c:idx val="2"/>
          <c:order val="2"/>
          <c:tx>
            <c:strRef>
              <c:f>Sheet1!$D$1</c:f>
              <c:strCache>
                <c:ptCount val="1"/>
                <c:pt idx="0">
                  <c:v>RevPAR</c:v>
                </c:pt>
              </c:strCache>
            </c:strRef>
          </c:tx>
          <c:spPr>
            <a:solidFill>
              <a:srgbClr val="00BFB3"/>
            </a:solidFill>
            <a:ln>
              <a:noFill/>
            </a:ln>
            <a:effectLst/>
            <a:scene3d>
              <a:camera prst="orthographicFront"/>
              <a:lightRig rig="threePt" dir="t"/>
            </a:scene3d>
            <a:sp3d>
              <a:bevelT/>
            </a:sp3d>
          </c:spPr>
          <c:dPt>
            <c:idx val="0"/>
            <c:spPr>
              <a:solidFill>
                <a:schemeClr val="accent4">
                  <a:lumMod val="75000"/>
                </a:schemeClr>
              </a:solidFill>
              <a:ln>
                <a:noFill/>
              </a:ln>
              <a:effectLst/>
              <a:scene3d>
                <a:camera prst="orthographicFront"/>
                <a:lightRig rig="threePt" dir="t"/>
              </a:scene3d>
              <a:sp3d>
                <a:bevelT/>
              </a:sp3d>
            </c:spPr>
          </c:dPt>
          <c:dPt>
            <c:idx val="1"/>
            <c:spPr>
              <a:solidFill>
                <a:schemeClr val="accent4">
                  <a:lumMod val="75000"/>
                </a:schemeClr>
              </a:solidFill>
              <a:ln>
                <a:noFill/>
              </a:ln>
              <a:effectLst/>
              <a:scene3d>
                <a:camera prst="orthographicFront"/>
                <a:lightRig rig="threePt" dir="t"/>
              </a:scene3d>
              <a:sp3d>
                <a:bevelT/>
              </a:sp3d>
            </c:spPr>
          </c:dPt>
          <c:dPt>
            <c:idx val="2"/>
            <c:spPr>
              <a:solidFill>
                <a:schemeClr val="accent4">
                  <a:lumMod val="75000"/>
                </a:schemeClr>
              </a:solidFill>
              <a:ln>
                <a:noFill/>
              </a:ln>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Cincinnati</c:v>
                </c:pt>
                <c:pt idx="1">
                  <c:v>Lexington</c:v>
                </c:pt>
                <c:pt idx="2">
                  <c:v>Louisville</c:v>
                </c:pt>
              </c:strCache>
            </c:strRef>
          </c:cat>
          <c:val>
            <c:numRef>
              <c:f>Sheet1!$D$2:$D$4</c:f>
              <c:numCache>
                <c:formatCode>General</c:formatCode>
                <c:ptCount val="3"/>
                <c:pt idx="0">
                  <c:v>6.4</c:v>
                </c:pt>
                <c:pt idx="1">
                  <c:v>-0.6</c:v>
                </c:pt>
                <c:pt idx="2">
                  <c:v>9.1</c:v>
                </c:pt>
              </c:numCache>
            </c:numRef>
          </c:val>
        </c:ser>
        <c:dLbls/>
        <c:axId val="415193112"/>
        <c:axId val="415196760"/>
      </c:barChart>
      <c:catAx>
        <c:axId val="415193112"/>
        <c:scaling>
          <c:orientation val="minMax"/>
        </c:scaling>
        <c:axPos val="b"/>
        <c:numFmt formatCode="General" sourceLinked="0"/>
        <c:tickLblPos val="low"/>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300" b="1" i="0" u="none" strike="noStrike" kern="1200" baseline="0">
                <a:solidFill>
                  <a:schemeClr val="tx1"/>
                </a:solidFill>
                <a:latin typeface="+mn-lt"/>
                <a:ea typeface="+mn-ea"/>
                <a:cs typeface="+mn-cs"/>
              </a:defRPr>
            </a:pPr>
            <a:endParaRPr lang="en-US"/>
          </a:p>
        </c:txPr>
        <c:crossAx val="415196760"/>
        <c:crosses val="autoZero"/>
        <c:lblAlgn val="ctr"/>
        <c:lblOffset val="100"/>
        <c:tickLblSkip val="1"/>
      </c:catAx>
      <c:valAx>
        <c:axId val="415196760"/>
        <c:scaling>
          <c:orientation val="minMax"/>
          <c:max val="10.0"/>
          <c:min val="-2.0"/>
        </c:scaling>
        <c:axPos val="l"/>
        <c:numFmt formatCode="0" sourceLinked="0"/>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15193112"/>
        <c:crosses val="autoZero"/>
        <c:crossBetween val="between"/>
      </c:valAx>
      <c:spPr>
        <a:noFill/>
        <a:ln>
          <a:noFill/>
        </a:ln>
        <a:effectLst/>
      </c:spPr>
    </c:plotArea>
    <c:legend>
      <c:legendPos val="r"/>
      <c:layout>
        <c:manualLayout>
          <c:xMode val="edge"/>
          <c:yMode val="edge"/>
          <c:x val="0.110589439524337"/>
          <c:y val="0.0709452444274065"/>
          <c:w val="0.0833606800068537"/>
          <c:h val="0.180679388192731"/>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chart>
  <c:spPr>
    <a:noFill/>
    <a:ln w="9525" cap="flat" cmpd="sng" algn="ctr">
      <a:noFill/>
      <a:prstDash val="solid"/>
    </a:ln>
    <a:effectLst/>
  </c:spPr>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2"/>
  <c:chart>
    <c:plotArea>
      <c:layout>
        <c:manualLayout>
          <c:layoutTarget val="inner"/>
          <c:xMode val="edge"/>
          <c:yMode val="edge"/>
          <c:x val="0.0794844147577407"/>
          <c:y val="0.0855408570333277"/>
          <c:w val="0.908104160591037"/>
          <c:h val="0.814224588893947"/>
        </c:manualLayout>
      </c:layout>
      <c:barChart>
        <c:barDir val="col"/>
        <c:grouping val="clustered"/>
        <c:ser>
          <c:idx val="0"/>
          <c:order val="0"/>
          <c:tx>
            <c:strRef>
              <c:f>Sheet1!$B$1</c:f>
              <c:strCache>
                <c:ptCount val="1"/>
                <c:pt idx="0">
                  <c:v>Occ</c:v>
                </c:pt>
              </c:strCache>
            </c:strRef>
          </c:tx>
          <c:spPr>
            <a:solidFill>
              <a:srgbClr val="00B0F0"/>
            </a:solidFill>
            <a:ln>
              <a:noFill/>
            </a:ln>
            <a:effectLst/>
            <a:scene3d>
              <a:camera prst="orthographicFront"/>
              <a:lightRig rig="threePt" dir="t"/>
            </a:scene3d>
            <a:sp3d>
              <a:bevelT/>
            </a:sp3d>
          </c:spPr>
          <c:dPt>
            <c:idx val="2"/>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layout/>
                <c15:showLeaderLines val="0"/>
              </c:ext>
            </c:extLst>
          </c:dLbls>
          <c:cat>
            <c:strRef>
              <c:f>Sheet1!$A$2:$A$8</c:f>
              <c:strCache>
                <c:ptCount val="4"/>
                <c:pt idx="0">
                  <c:v>Bowling Green Area</c:v>
                </c:pt>
                <c:pt idx="1">
                  <c:v>Corbin/London Area</c:v>
                </c:pt>
                <c:pt idx="2">
                  <c:v>Kentucky East Area</c:v>
                </c:pt>
                <c:pt idx="3">
                  <c:v>Kentucky West Area</c:v>
                </c:pt>
              </c:strCache>
            </c:strRef>
          </c:cat>
          <c:val>
            <c:numRef>
              <c:f>Sheet1!$B$2:$B$8</c:f>
              <c:numCache>
                <c:formatCode>0.0</c:formatCode>
                <c:ptCount val="4"/>
                <c:pt idx="0">
                  <c:v>0.1</c:v>
                </c:pt>
                <c:pt idx="1">
                  <c:v>0.6</c:v>
                </c:pt>
                <c:pt idx="2">
                  <c:v>-0.6</c:v>
                </c:pt>
                <c:pt idx="3">
                  <c:v>5.5</c:v>
                </c:pt>
              </c:numCache>
            </c:numRef>
          </c:val>
        </c:ser>
        <c:ser>
          <c:idx val="1"/>
          <c:order val="1"/>
          <c:tx>
            <c:strRef>
              <c:f>Sheet1!$C$1</c:f>
              <c:strCache>
                <c:ptCount val="1"/>
                <c:pt idx="0">
                  <c:v>ADR</c:v>
                </c:pt>
              </c:strCache>
            </c:strRef>
          </c:tx>
          <c:spPr>
            <a:solidFill>
              <a:srgbClr val="D2263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4"/>
                <c:pt idx="0">
                  <c:v>Bowling Green Area</c:v>
                </c:pt>
                <c:pt idx="1">
                  <c:v>Corbin/London Area</c:v>
                </c:pt>
                <c:pt idx="2">
                  <c:v>Kentucky East Area</c:v>
                </c:pt>
                <c:pt idx="3">
                  <c:v>Kentucky West Area</c:v>
                </c:pt>
              </c:strCache>
            </c:strRef>
          </c:cat>
          <c:val>
            <c:numRef>
              <c:f>Sheet1!$C$2:$C$8</c:f>
              <c:numCache>
                <c:formatCode>0.0</c:formatCode>
                <c:ptCount val="4"/>
                <c:pt idx="0">
                  <c:v>1.0</c:v>
                </c:pt>
                <c:pt idx="1">
                  <c:v>3.3</c:v>
                </c:pt>
                <c:pt idx="2">
                  <c:v>2.5</c:v>
                </c:pt>
                <c:pt idx="3">
                  <c:v>-0.3</c:v>
                </c:pt>
              </c:numCache>
            </c:numRef>
          </c:val>
        </c:ser>
        <c:dLbls/>
        <c:axId val="414448904"/>
        <c:axId val="414445128"/>
      </c:barChart>
      <c:catAx>
        <c:axId val="414448904"/>
        <c:scaling>
          <c:orientation val="minMax"/>
        </c:scaling>
        <c:axPos val="b"/>
        <c:numFmt formatCode="General" sourceLinked="0"/>
        <c:tickLblPos val="low"/>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300" b="1" i="0" u="none" strike="noStrike" kern="1200" baseline="0">
                <a:solidFill>
                  <a:schemeClr val="tx1"/>
                </a:solidFill>
                <a:latin typeface="+mn-lt"/>
                <a:ea typeface="+mn-ea"/>
                <a:cs typeface="+mn-cs"/>
              </a:defRPr>
            </a:pPr>
            <a:endParaRPr lang="en-US"/>
          </a:p>
        </c:txPr>
        <c:crossAx val="414445128"/>
        <c:crosses val="autoZero"/>
        <c:lblAlgn val="ctr"/>
        <c:lblOffset val="100"/>
        <c:tickLblSkip val="1"/>
      </c:catAx>
      <c:valAx>
        <c:axId val="414445128"/>
        <c:scaling>
          <c:orientation val="minMax"/>
          <c:max val="10.0"/>
          <c:min val="-2.0"/>
        </c:scaling>
        <c:axPos val="l"/>
        <c:numFmt formatCode="0" sourceLinked="0"/>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414448904"/>
        <c:crosses val="autoZero"/>
        <c:crossBetween val="between"/>
      </c:valAx>
      <c:spPr>
        <a:noFill/>
        <a:ln>
          <a:noFill/>
        </a:ln>
        <a:effectLst/>
      </c:spPr>
    </c:plotArea>
    <c:legend>
      <c:legendPos val="r"/>
      <c:layout>
        <c:manualLayout>
          <c:xMode val="edge"/>
          <c:yMode val="edge"/>
          <c:x val="0.110589439524337"/>
          <c:y val="0.0709452444274065"/>
          <c:w val="0.058131914650579"/>
          <c:h val="0.12045292546182"/>
        </c:manualLayout>
      </c:layout>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chart>
  <c:spPr>
    <a:noFill/>
    <a:ln w="9525" cap="flat" cmpd="sng" algn="ctr">
      <a:noFill/>
      <a:prstDash val="solid"/>
    </a:ln>
    <a:effectLst/>
  </c:spPr>
  <c:txPr>
    <a:bodyPr/>
    <a:lstStyle/>
    <a:p>
      <a:pPr>
        <a:defRPr sz="1800"/>
      </a:pPr>
      <a:endParaRPr lang="en-US"/>
    </a:p>
  </c:txPr>
  <c:externalData r:id="rId1"/>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971A2-C904-4AED-B0D4-C38310EAE76A}" type="doc">
      <dgm:prSet loTypeId="urn:microsoft.com/office/officeart/2005/8/layout/equation2" loCatId="relationship" qsTypeId="urn:microsoft.com/office/officeart/2005/8/quickstyle/simple2" qsCatId="simple" csTypeId="urn:microsoft.com/office/officeart/2005/8/colors/accent0_3" csCatId="mainScheme" phldr="1"/>
      <dgm:spPr/>
      <dgm:t>
        <a:bodyPr/>
        <a:lstStyle/>
        <a:p>
          <a:endParaRPr lang="en-US"/>
        </a:p>
      </dgm:t>
    </dgm:pt>
    <dgm:pt modelId="{60EC2E24-37E9-4C3A-85E2-8CAE28506C4F}">
      <dgm:prSet phldrT="[Text]" custT="1"/>
      <dgm:spPr>
        <a:ln>
          <a:solidFill>
            <a:schemeClr val="bg1"/>
          </a:solidFill>
        </a:ln>
      </dgm:spPr>
      <dgm:t>
        <a:bodyPr/>
        <a:lstStyle/>
        <a:p>
          <a:r>
            <a:rPr lang="en-US" sz="2400" b="1" dirty="0" smtClean="0"/>
            <a:t>Under Contract</a:t>
          </a:r>
          <a:endParaRPr lang="en-US" sz="2400" b="1" dirty="0"/>
        </a:p>
      </dgm:t>
    </dgm:pt>
    <dgm:pt modelId="{447125D7-E2CE-44A0-8535-F3E4F76C7BFE}" type="parTrans" cxnId="{789A8C46-305D-49A0-9C65-A7465834B536}">
      <dgm:prSet/>
      <dgm:spPr/>
      <dgm:t>
        <a:bodyPr/>
        <a:lstStyle/>
        <a:p>
          <a:endParaRPr lang="en-US" sz="1400"/>
        </a:p>
      </dgm:t>
    </dgm:pt>
    <dgm:pt modelId="{C0BC2D4A-4CC5-4785-8065-6E0BBE384B02}" type="sibTrans" cxnId="{789A8C46-305D-49A0-9C65-A7465834B536}">
      <dgm:prSet/>
      <dgm:spPr/>
      <dgm:t>
        <a:bodyPr/>
        <a:lstStyle/>
        <a:p>
          <a:endParaRPr lang="en-US" sz="1400"/>
        </a:p>
      </dgm:t>
    </dgm:pt>
    <dgm:pt modelId="{E18D470B-8168-4603-A62F-E4A8253B9574}">
      <dgm:prSet phldrT="[Text]" custT="1"/>
      <dgm:spPr>
        <a:ln>
          <a:solidFill>
            <a:schemeClr val="bg1"/>
          </a:solidFill>
        </a:ln>
      </dgm:spPr>
      <dgm:t>
        <a:bodyPr/>
        <a:lstStyle/>
        <a:p>
          <a:r>
            <a:rPr lang="en-US" sz="2000" b="1" u="sng" dirty="0" smtClean="0">
              <a:solidFill>
                <a:schemeClr val="bg1"/>
              </a:solidFill>
              <a:ea typeface="Calibri" pitchFamily="34" charset="0"/>
              <a:cs typeface="Segoe UI" pitchFamily="34" charset="0"/>
            </a:rPr>
            <a:t>In Construction: </a:t>
          </a:r>
        </a:p>
        <a:p>
          <a:r>
            <a:rPr lang="en-US" sz="1200" dirty="0" smtClean="0">
              <a:solidFill>
                <a:schemeClr val="bg1"/>
              </a:solidFill>
              <a:ea typeface="Calibri" pitchFamily="34" charset="0"/>
              <a:cs typeface="Segoe UI" pitchFamily="34" charset="0"/>
            </a:rPr>
            <a:t>Vertical construction on the physical building has begun. </a:t>
          </a:r>
        </a:p>
      </dgm:t>
    </dgm:pt>
    <dgm:pt modelId="{D119B12A-5E76-40D5-BF2B-B200A75DC1C6}" type="parTrans" cxnId="{07343B01-D63E-4E28-9BFA-570BFE0F6E3E}">
      <dgm:prSet/>
      <dgm:spPr/>
      <dgm:t>
        <a:bodyPr/>
        <a:lstStyle/>
        <a:p>
          <a:endParaRPr lang="en-US" sz="1400"/>
        </a:p>
      </dgm:t>
    </dgm:pt>
    <dgm:pt modelId="{CA16A22D-13B5-4055-8159-8A4D82A1F0FA}" type="sibTrans" cxnId="{07343B01-D63E-4E28-9BFA-570BFE0F6E3E}">
      <dgm:prSet custT="1"/>
      <dgm:spPr>
        <a:solidFill>
          <a:schemeClr val="bg1"/>
        </a:solidFill>
      </dgm:spPr>
      <dgm:t>
        <a:bodyPr/>
        <a:lstStyle/>
        <a:p>
          <a:endParaRPr lang="en-US" sz="500"/>
        </a:p>
      </dgm:t>
    </dgm:pt>
    <dgm:pt modelId="{834F5079-C040-45C3-82B9-427EBFD6F363}">
      <dgm:prSet custT="1"/>
      <dgm:spPr>
        <a:ln>
          <a:solidFill>
            <a:schemeClr val="bg1"/>
          </a:solidFill>
        </a:ln>
      </dgm:spPr>
      <dgm:t>
        <a:bodyPr/>
        <a:lstStyle/>
        <a:p>
          <a:r>
            <a:rPr lang="en-US" sz="2000" b="1" u="sng" dirty="0" smtClean="0">
              <a:solidFill>
                <a:schemeClr val="bg1"/>
              </a:solidFill>
              <a:ea typeface="Calibri" pitchFamily="34" charset="0"/>
              <a:cs typeface="Segoe UI" pitchFamily="34" charset="0"/>
            </a:rPr>
            <a:t>Final Planning:</a:t>
          </a:r>
          <a:r>
            <a:rPr lang="en-US" sz="2000" u="sng" dirty="0" smtClean="0">
              <a:solidFill>
                <a:schemeClr val="bg1"/>
              </a:solidFill>
              <a:ea typeface="Calibri" pitchFamily="34" charset="0"/>
              <a:cs typeface="Segoe UI" pitchFamily="34" charset="0"/>
            </a:rPr>
            <a:t> </a:t>
          </a:r>
        </a:p>
        <a:p>
          <a:r>
            <a:rPr lang="en-US" sz="1200" dirty="0" smtClean="0">
              <a:solidFill>
                <a:schemeClr val="bg1"/>
              </a:solidFill>
              <a:ea typeface="Calibri" pitchFamily="34" charset="0"/>
              <a:cs typeface="Segoe UI" pitchFamily="34" charset="0"/>
            </a:rPr>
            <a:t>Construction will begin within the next 12 months.</a:t>
          </a:r>
          <a:endParaRPr lang="en-US" sz="1200" dirty="0">
            <a:solidFill>
              <a:schemeClr val="bg1"/>
            </a:solidFill>
            <a:cs typeface="Arial" pitchFamily="34" charset="0"/>
          </a:endParaRPr>
        </a:p>
      </dgm:t>
    </dgm:pt>
    <dgm:pt modelId="{65985419-0FB5-42DE-B4AB-578FDD235503}" type="parTrans" cxnId="{88B8FCD4-B3C6-4F69-BB13-9179B14D6193}">
      <dgm:prSet/>
      <dgm:spPr/>
      <dgm:t>
        <a:bodyPr/>
        <a:lstStyle/>
        <a:p>
          <a:endParaRPr lang="en-US" sz="1400"/>
        </a:p>
      </dgm:t>
    </dgm:pt>
    <dgm:pt modelId="{C8538478-806B-4E36-AC81-52E0946081AF}" type="sibTrans" cxnId="{88B8FCD4-B3C6-4F69-BB13-9179B14D6193}">
      <dgm:prSet custT="1"/>
      <dgm:spPr>
        <a:solidFill>
          <a:schemeClr val="bg1"/>
        </a:solidFill>
      </dgm:spPr>
      <dgm:t>
        <a:bodyPr/>
        <a:lstStyle/>
        <a:p>
          <a:endParaRPr lang="en-US" sz="500"/>
        </a:p>
      </dgm:t>
    </dgm:pt>
    <dgm:pt modelId="{DBFC5F6B-ED39-4038-9D4F-9D82E130828F}">
      <dgm:prSet custT="1"/>
      <dgm:spPr>
        <a:ln>
          <a:solidFill>
            <a:schemeClr val="bg1"/>
          </a:solidFill>
        </a:ln>
      </dgm:spPr>
      <dgm:t>
        <a:bodyPr/>
        <a:lstStyle/>
        <a:p>
          <a:r>
            <a:rPr lang="en-US" sz="2000" b="1" u="sng" dirty="0" smtClean="0">
              <a:solidFill>
                <a:schemeClr val="bg1"/>
              </a:solidFill>
              <a:ea typeface="Calibri" pitchFamily="34" charset="0"/>
              <a:cs typeface="Segoe UI" pitchFamily="34" charset="0"/>
            </a:rPr>
            <a:t>Planning:</a:t>
          </a:r>
          <a:r>
            <a:rPr lang="en-US" sz="2000" u="sng" dirty="0" smtClean="0">
              <a:solidFill>
                <a:schemeClr val="bg1"/>
              </a:solidFill>
              <a:ea typeface="Calibri" pitchFamily="34" charset="0"/>
              <a:cs typeface="Segoe UI" pitchFamily="34" charset="0"/>
            </a:rPr>
            <a:t> </a:t>
          </a:r>
        </a:p>
        <a:p>
          <a:r>
            <a:rPr lang="en-US" sz="1200" dirty="0" smtClean="0">
              <a:solidFill>
                <a:schemeClr val="bg1"/>
              </a:solidFill>
              <a:ea typeface="Calibri" pitchFamily="34" charset="0"/>
              <a:cs typeface="Segoe UI" pitchFamily="34" charset="0"/>
            </a:rPr>
            <a:t>Construction will begin in more than 13 months.</a:t>
          </a:r>
          <a:endParaRPr lang="en-US" sz="1200" b="1" dirty="0">
            <a:solidFill>
              <a:schemeClr val="bg1"/>
            </a:solidFill>
            <a:ea typeface="Calibri" pitchFamily="34" charset="0"/>
            <a:cs typeface="Segoe UI" pitchFamily="34" charset="0"/>
          </a:endParaRPr>
        </a:p>
      </dgm:t>
    </dgm:pt>
    <dgm:pt modelId="{1A5BAA99-A3E2-4035-9F0C-5571F5E963D1}" type="parTrans" cxnId="{F2393A14-BE99-4540-A08A-47EB4E9E7109}">
      <dgm:prSet/>
      <dgm:spPr/>
      <dgm:t>
        <a:bodyPr/>
        <a:lstStyle/>
        <a:p>
          <a:endParaRPr lang="en-US" sz="1400"/>
        </a:p>
      </dgm:t>
    </dgm:pt>
    <dgm:pt modelId="{70139791-FA82-4A35-BDDC-7BD4AFE3915A}" type="sibTrans" cxnId="{F2393A14-BE99-4540-A08A-47EB4E9E7109}">
      <dgm:prSet custT="1"/>
      <dgm:spPr>
        <a:solidFill>
          <a:schemeClr val="bg1"/>
        </a:solidFill>
      </dgm:spPr>
      <dgm:t>
        <a:bodyPr/>
        <a:lstStyle/>
        <a:p>
          <a:endParaRPr lang="en-US" sz="1050"/>
        </a:p>
      </dgm:t>
    </dgm:pt>
    <dgm:pt modelId="{94A402FE-C7E4-4790-B1B6-0D12E3389F03}" type="pres">
      <dgm:prSet presAssocID="{BEA971A2-C904-4AED-B0D4-C38310EAE76A}" presName="Name0" presStyleCnt="0">
        <dgm:presLayoutVars>
          <dgm:dir/>
          <dgm:resizeHandles val="exact"/>
        </dgm:presLayoutVars>
      </dgm:prSet>
      <dgm:spPr/>
      <dgm:t>
        <a:bodyPr/>
        <a:lstStyle/>
        <a:p>
          <a:endParaRPr lang="en-US"/>
        </a:p>
      </dgm:t>
    </dgm:pt>
    <dgm:pt modelId="{A0446BB7-3E15-4866-90A7-421215FB333A}" type="pres">
      <dgm:prSet presAssocID="{BEA971A2-C904-4AED-B0D4-C38310EAE76A}" presName="vNodes" presStyleCnt="0"/>
      <dgm:spPr/>
    </dgm:pt>
    <dgm:pt modelId="{C837F8BF-150D-4536-9948-08F3F04EDCB2}" type="pres">
      <dgm:prSet presAssocID="{E18D470B-8168-4603-A62F-E4A8253B9574}" presName="node" presStyleLbl="node1" presStyleIdx="0" presStyleCnt="4" custScaleX="424703" custScaleY="78149">
        <dgm:presLayoutVars>
          <dgm:bulletEnabled val="1"/>
        </dgm:presLayoutVars>
      </dgm:prSet>
      <dgm:spPr>
        <a:prstGeom prst="round2SameRect">
          <a:avLst/>
        </a:prstGeom>
      </dgm:spPr>
      <dgm:t>
        <a:bodyPr/>
        <a:lstStyle/>
        <a:p>
          <a:endParaRPr lang="en-US"/>
        </a:p>
      </dgm:t>
    </dgm:pt>
    <dgm:pt modelId="{F1925667-580D-473F-813B-1BF7F9352471}" type="pres">
      <dgm:prSet presAssocID="{CA16A22D-13B5-4055-8159-8A4D82A1F0FA}" presName="spacerT" presStyleCnt="0"/>
      <dgm:spPr/>
    </dgm:pt>
    <dgm:pt modelId="{21C96FE8-9123-4C37-BFEE-A6F910B4BEBB}" type="pres">
      <dgm:prSet presAssocID="{CA16A22D-13B5-4055-8159-8A4D82A1F0FA}" presName="sibTrans" presStyleLbl="sibTrans2D1" presStyleIdx="0" presStyleCnt="3"/>
      <dgm:spPr/>
      <dgm:t>
        <a:bodyPr/>
        <a:lstStyle/>
        <a:p>
          <a:endParaRPr lang="en-US"/>
        </a:p>
      </dgm:t>
    </dgm:pt>
    <dgm:pt modelId="{AFFA7FD5-06C1-48DA-8568-63672133DF87}" type="pres">
      <dgm:prSet presAssocID="{CA16A22D-13B5-4055-8159-8A4D82A1F0FA}" presName="spacerB" presStyleCnt="0"/>
      <dgm:spPr/>
    </dgm:pt>
    <dgm:pt modelId="{6EA41003-E538-4B3A-B80B-A14D2D2F7A90}" type="pres">
      <dgm:prSet presAssocID="{834F5079-C040-45C3-82B9-427EBFD6F363}" presName="node" presStyleLbl="node1" presStyleIdx="1" presStyleCnt="4" custScaleX="424703" custScaleY="78149">
        <dgm:presLayoutVars>
          <dgm:bulletEnabled val="1"/>
        </dgm:presLayoutVars>
      </dgm:prSet>
      <dgm:spPr>
        <a:prstGeom prst="round2SameRect">
          <a:avLst/>
        </a:prstGeom>
      </dgm:spPr>
      <dgm:t>
        <a:bodyPr/>
        <a:lstStyle/>
        <a:p>
          <a:endParaRPr lang="en-US"/>
        </a:p>
      </dgm:t>
    </dgm:pt>
    <dgm:pt modelId="{73D5699F-6275-4785-B07F-018082197FF6}" type="pres">
      <dgm:prSet presAssocID="{C8538478-806B-4E36-AC81-52E0946081AF}" presName="spacerT" presStyleCnt="0"/>
      <dgm:spPr/>
    </dgm:pt>
    <dgm:pt modelId="{8964E8AA-7465-4907-B30C-4761FB229B48}" type="pres">
      <dgm:prSet presAssocID="{C8538478-806B-4E36-AC81-52E0946081AF}" presName="sibTrans" presStyleLbl="sibTrans2D1" presStyleIdx="1" presStyleCnt="3"/>
      <dgm:spPr/>
      <dgm:t>
        <a:bodyPr/>
        <a:lstStyle/>
        <a:p>
          <a:endParaRPr lang="en-US"/>
        </a:p>
      </dgm:t>
    </dgm:pt>
    <dgm:pt modelId="{67D3896B-E6A9-4938-BB79-7C7309778DBD}" type="pres">
      <dgm:prSet presAssocID="{C8538478-806B-4E36-AC81-52E0946081AF}" presName="spacerB" presStyleCnt="0"/>
      <dgm:spPr/>
    </dgm:pt>
    <dgm:pt modelId="{18686D55-06B4-45D9-BA49-9E3F80823024}" type="pres">
      <dgm:prSet presAssocID="{DBFC5F6B-ED39-4038-9D4F-9D82E130828F}" presName="node" presStyleLbl="node1" presStyleIdx="2" presStyleCnt="4" custScaleX="424703" custScaleY="78149">
        <dgm:presLayoutVars>
          <dgm:bulletEnabled val="1"/>
        </dgm:presLayoutVars>
      </dgm:prSet>
      <dgm:spPr>
        <a:prstGeom prst="round2SameRect">
          <a:avLst/>
        </a:prstGeom>
      </dgm:spPr>
      <dgm:t>
        <a:bodyPr/>
        <a:lstStyle/>
        <a:p>
          <a:endParaRPr lang="en-US"/>
        </a:p>
      </dgm:t>
    </dgm:pt>
    <dgm:pt modelId="{50DC66EB-99F7-4C4C-9548-A42900C8C71E}" type="pres">
      <dgm:prSet presAssocID="{BEA971A2-C904-4AED-B0D4-C38310EAE76A}" presName="sibTransLast" presStyleLbl="sibTrans2D1" presStyleIdx="2" presStyleCnt="3"/>
      <dgm:spPr/>
      <dgm:t>
        <a:bodyPr/>
        <a:lstStyle/>
        <a:p>
          <a:endParaRPr lang="en-US"/>
        </a:p>
      </dgm:t>
    </dgm:pt>
    <dgm:pt modelId="{F12C7444-03A2-4368-BEA3-3034956A8AD0}" type="pres">
      <dgm:prSet presAssocID="{BEA971A2-C904-4AED-B0D4-C38310EAE76A}" presName="connectorText" presStyleLbl="sibTrans2D1" presStyleIdx="2" presStyleCnt="3"/>
      <dgm:spPr/>
      <dgm:t>
        <a:bodyPr/>
        <a:lstStyle/>
        <a:p>
          <a:endParaRPr lang="en-US"/>
        </a:p>
      </dgm:t>
    </dgm:pt>
    <dgm:pt modelId="{F6BF8EAE-79A1-4E62-ADCE-3D615AB01D70}" type="pres">
      <dgm:prSet presAssocID="{BEA971A2-C904-4AED-B0D4-C38310EAE76A}" presName="lastNode" presStyleLbl="node1" presStyleIdx="3" presStyleCnt="4" custScaleY="84590">
        <dgm:presLayoutVars>
          <dgm:bulletEnabled val="1"/>
        </dgm:presLayoutVars>
      </dgm:prSet>
      <dgm:spPr>
        <a:prstGeom prst="verticalScroll">
          <a:avLst/>
        </a:prstGeom>
      </dgm:spPr>
      <dgm:t>
        <a:bodyPr/>
        <a:lstStyle/>
        <a:p>
          <a:endParaRPr lang="en-US"/>
        </a:p>
      </dgm:t>
    </dgm:pt>
  </dgm:ptLst>
  <dgm:cxnLst>
    <dgm:cxn modelId="{AB902A94-DB43-406B-AA9D-1F125DE28546}" type="presOf" srcId="{E18D470B-8168-4603-A62F-E4A8253B9574}" destId="{C837F8BF-150D-4536-9948-08F3F04EDCB2}" srcOrd="0" destOrd="0" presId="urn:microsoft.com/office/officeart/2005/8/layout/equation2"/>
    <dgm:cxn modelId="{73D1B178-3AC0-4918-921F-6446875E1DD6}" type="presOf" srcId="{60EC2E24-37E9-4C3A-85E2-8CAE28506C4F}" destId="{F6BF8EAE-79A1-4E62-ADCE-3D615AB01D70}" srcOrd="0" destOrd="0" presId="urn:microsoft.com/office/officeart/2005/8/layout/equation2"/>
    <dgm:cxn modelId="{65C0D9D3-4FD7-4221-AF66-FFF78E70B6D9}" type="presOf" srcId="{70139791-FA82-4A35-BDDC-7BD4AFE3915A}" destId="{50DC66EB-99F7-4C4C-9548-A42900C8C71E}" srcOrd="0" destOrd="0" presId="urn:microsoft.com/office/officeart/2005/8/layout/equation2"/>
    <dgm:cxn modelId="{07343B01-D63E-4E28-9BFA-570BFE0F6E3E}" srcId="{BEA971A2-C904-4AED-B0D4-C38310EAE76A}" destId="{E18D470B-8168-4603-A62F-E4A8253B9574}" srcOrd="0" destOrd="0" parTransId="{D119B12A-5E76-40D5-BF2B-B200A75DC1C6}" sibTransId="{CA16A22D-13B5-4055-8159-8A4D82A1F0FA}"/>
    <dgm:cxn modelId="{2F50C51C-6F94-4563-B1A6-29806444A8AD}" type="presOf" srcId="{BEA971A2-C904-4AED-B0D4-C38310EAE76A}" destId="{94A402FE-C7E4-4790-B1B6-0D12E3389F03}" srcOrd="0" destOrd="0" presId="urn:microsoft.com/office/officeart/2005/8/layout/equation2"/>
    <dgm:cxn modelId="{040488D8-E6A4-4D5F-9C57-7AA8F35E6BF0}" type="presOf" srcId="{DBFC5F6B-ED39-4038-9D4F-9D82E130828F}" destId="{18686D55-06B4-45D9-BA49-9E3F80823024}" srcOrd="0" destOrd="0" presId="urn:microsoft.com/office/officeart/2005/8/layout/equation2"/>
    <dgm:cxn modelId="{789A8C46-305D-49A0-9C65-A7465834B536}" srcId="{BEA971A2-C904-4AED-B0D4-C38310EAE76A}" destId="{60EC2E24-37E9-4C3A-85E2-8CAE28506C4F}" srcOrd="3" destOrd="0" parTransId="{447125D7-E2CE-44A0-8535-F3E4F76C7BFE}" sibTransId="{C0BC2D4A-4CC5-4785-8065-6E0BBE384B02}"/>
    <dgm:cxn modelId="{74B6B737-D3AF-4ABA-8694-685F448D850E}" type="presOf" srcId="{CA16A22D-13B5-4055-8159-8A4D82A1F0FA}" destId="{21C96FE8-9123-4C37-BFEE-A6F910B4BEBB}" srcOrd="0" destOrd="0" presId="urn:microsoft.com/office/officeart/2005/8/layout/equation2"/>
    <dgm:cxn modelId="{57F1E845-FE63-4B2E-ACA1-F0E46141707F}" type="presOf" srcId="{834F5079-C040-45C3-82B9-427EBFD6F363}" destId="{6EA41003-E538-4B3A-B80B-A14D2D2F7A90}" srcOrd="0" destOrd="0" presId="urn:microsoft.com/office/officeart/2005/8/layout/equation2"/>
    <dgm:cxn modelId="{88B8FCD4-B3C6-4F69-BB13-9179B14D6193}" srcId="{BEA971A2-C904-4AED-B0D4-C38310EAE76A}" destId="{834F5079-C040-45C3-82B9-427EBFD6F363}" srcOrd="1" destOrd="0" parTransId="{65985419-0FB5-42DE-B4AB-578FDD235503}" sibTransId="{C8538478-806B-4E36-AC81-52E0946081AF}"/>
    <dgm:cxn modelId="{1BE89302-C396-4E19-85C4-870595FB6798}" type="presOf" srcId="{C8538478-806B-4E36-AC81-52E0946081AF}" destId="{8964E8AA-7465-4907-B30C-4761FB229B48}" srcOrd="0" destOrd="0" presId="urn:microsoft.com/office/officeart/2005/8/layout/equation2"/>
    <dgm:cxn modelId="{F2393A14-BE99-4540-A08A-47EB4E9E7109}" srcId="{BEA971A2-C904-4AED-B0D4-C38310EAE76A}" destId="{DBFC5F6B-ED39-4038-9D4F-9D82E130828F}" srcOrd="2" destOrd="0" parTransId="{1A5BAA99-A3E2-4035-9F0C-5571F5E963D1}" sibTransId="{70139791-FA82-4A35-BDDC-7BD4AFE3915A}"/>
    <dgm:cxn modelId="{54F7EC14-142B-48A8-AA72-53FBB854F526}" type="presOf" srcId="{70139791-FA82-4A35-BDDC-7BD4AFE3915A}" destId="{F12C7444-03A2-4368-BEA3-3034956A8AD0}" srcOrd="1" destOrd="0" presId="urn:microsoft.com/office/officeart/2005/8/layout/equation2"/>
    <dgm:cxn modelId="{3192C1C8-7D46-453B-892F-C204184DF04F}" type="presParOf" srcId="{94A402FE-C7E4-4790-B1B6-0D12E3389F03}" destId="{A0446BB7-3E15-4866-90A7-421215FB333A}" srcOrd="0" destOrd="0" presId="urn:microsoft.com/office/officeart/2005/8/layout/equation2"/>
    <dgm:cxn modelId="{343F206E-C5E4-4D1F-9EA7-83FF0BD49FB7}" type="presParOf" srcId="{A0446BB7-3E15-4866-90A7-421215FB333A}" destId="{C837F8BF-150D-4536-9948-08F3F04EDCB2}" srcOrd="0" destOrd="0" presId="urn:microsoft.com/office/officeart/2005/8/layout/equation2"/>
    <dgm:cxn modelId="{C39CC571-CD4B-4E87-BEE8-641A5177E697}" type="presParOf" srcId="{A0446BB7-3E15-4866-90A7-421215FB333A}" destId="{F1925667-580D-473F-813B-1BF7F9352471}" srcOrd="1" destOrd="0" presId="urn:microsoft.com/office/officeart/2005/8/layout/equation2"/>
    <dgm:cxn modelId="{91BEFE99-612F-4CC7-A71F-1FBC9B81F6BB}" type="presParOf" srcId="{A0446BB7-3E15-4866-90A7-421215FB333A}" destId="{21C96FE8-9123-4C37-BFEE-A6F910B4BEBB}" srcOrd="2" destOrd="0" presId="urn:microsoft.com/office/officeart/2005/8/layout/equation2"/>
    <dgm:cxn modelId="{AFA31E72-971A-4155-AA02-ACD1BE625430}" type="presParOf" srcId="{A0446BB7-3E15-4866-90A7-421215FB333A}" destId="{AFFA7FD5-06C1-48DA-8568-63672133DF87}" srcOrd="3" destOrd="0" presId="urn:microsoft.com/office/officeart/2005/8/layout/equation2"/>
    <dgm:cxn modelId="{1DD4AACB-3B5B-49D0-863C-31983A3F576E}" type="presParOf" srcId="{A0446BB7-3E15-4866-90A7-421215FB333A}" destId="{6EA41003-E538-4B3A-B80B-A14D2D2F7A90}" srcOrd="4" destOrd="0" presId="urn:microsoft.com/office/officeart/2005/8/layout/equation2"/>
    <dgm:cxn modelId="{3771FC21-D392-4904-8C04-9F2FD4C79D2B}" type="presParOf" srcId="{A0446BB7-3E15-4866-90A7-421215FB333A}" destId="{73D5699F-6275-4785-B07F-018082197FF6}" srcOrd="5" destOrd="0" presId="urn:microsoft.com/office/officeart/2005/8/layout/equation2"/>
    <dgm:cxn modelId="{55162022-303A-4BD5-88C0-5816E476AC83}" type="presParOf" srcId="{A0446BB7-3E15-4866-90A7-421215FB333A}" destId="{8964E8AA-7465-4907-B30C-4761FB229B48}" srcOrd="6" destOrd="0" presId="urn:microsoft.com/office/officeart/2005/8/layout/equation2"/>
    <dgm:cxn modelId="{7573A809-DDFD-4491-928F-2ED88F3E1C74}" type="presParOf" srcId="{A0446BB7-3E15-4866-90A7-421215FB333A}" destId="{67D3896B-E6A9-4938-BB79-7C7309778DBD}" srcOrd="7" destOrd="0" presId="urn:microsoft.com/office/officeart/2005/8/layout/equation2"/>
    <dgm:cxn modelId="{26AF0DF6-C0BB-45E8-A5EF-879D60C3F8F8}" type="presParOf" srcId="{A0446BB7-3E15-4866-90A7-421215FB333A}" destId="{18686D55-06B4-45D9-BA49-9E3F80823024}" srcOrd="8" destOrd="0" presId="urn:microsoft.com/office/officeart/2005/8/layout/equation2"/>
    <dgm:cxn modelId="{AF2853EE-6E84-49C9-8603-26ED65E0630F}" type="presParOf" srcId="{94A402FE-C7E4-4790-B1B6-0D12E3389F03}" destId="{50DC66EB-99F7-4C4C-9548-A42900C8C71E}" srcOrd="1" destOrd="0" presId="urn:microsoft.com/office/officeart/2005/8/layout/equation2"/>
    <dgm:cxn modelId="{399BE098-AC9B-47ED-B80D-E7668A631E2E}" type="presParOf" srcId="{50DC66EB-99F7-4C4C-9548-A42900C8C71E}" destId="{F12C7444-03A2-4368-BEA3-3034956A8AD0}" srcOrd="0" destOrd="0" presId="urn:microsoft.com/office/officeart/2005/8/layout/equation2"/>
    <dgm:cxn modelId="{AEABB6DC-5ACC-45BB-B75F-89CC16EC3D87}" type="presParOf" srcId="{94A402FE-C7E4-4790-B1B6-0D12E3389F03}" destId="{F6BF8EAE-79A1-4E62-ADCE-3D615AB01D70}"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0.12037</cdr:x>
      <cdr:y>0.68966</cdr:y>
    </cdr:from>
    <cdr:to>
      <cdr:x>0.15741</cdr:x>
      <cdr:y>0.77586</cdr:y>
    </cdr:to>
    <cdr:sp macro="" textlink="">
      <cdr:nvSpPr>
        <cdr:cNvPr id="2" name="TextBox 1"/>
        <cdr:cNvSpPr txBox="1"/>
      </cdr:nvSpPr>
      <cdr:spPr>
        <a:xfrm xmlns:a="http://schemas.openxmlformats.org/drawingml/2006/main">
          <a:off x="990600" y="3048000"/>
          <a:ext cx="304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0.68966</cdr:y>
    </cdr:from>
    <cdr:to>
      <cdr:x>0.18519</cdr:x>
      <cdr:y>0.7931</cdr:y>
    </cdr:to>
    <cdr:sp macro="" textlink="">
      <cdr:nvSpPr>
        <cdr:cNvPr id="3" name="TextBox 2"/>
        <cdr:cNvSpPr txBox="1"/>
      </cdr:nvSpPr>
      <cdr:spPr>
        <a:xfrm xmlns:a="http://schemas.openxmlformats.org/drawingml/2006/main">
          <a:off x="838200" y="30480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0.72414</cdr:y>
    </cdr:from>
    <cdr:to>
      <cdr:x>0.15741</cdr:x>
      <cdr:y>0.7931</cdr:y>
    </cdr:to>
    <cdr:sp macro="" textlink="">
      <cdr:nvSpPr>
        <cdr:cNvPr id="4" name="TextBox 3"/>
        <cdr:cNvSpPr txBox="1"/>
      </cdr:nvSpPr>
      <cdr:spPr>
        <a:xfrm xmlns:a="http://schemas.openxmlformats.org/drawingml/2006/main">
          <a:off x="838200" y="3200400"/>
          <a:ext cx="457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solidFill>
              <a:schemeClr val="tx1"/>
            </a:solidFill>
          </a:endParaRPr>
        </a:p>
      </cdr:txBody>
    </cdr:sp>
  </cdr:relSizeAnchor>
  <cdr:relSizeAnchor xmlns:cdr="http://schemas.openxmlformats.org/drawingml/2006/chartDrawing">
    <cdr:from>
      <cdr:x>0.88889</cdr:x>
      <cdr:y>0.46552</cdr:y>
    </cdr:from>
    <cdr:to>
      <cdr:x>1</cdr:x>
      <cdr:y>0.51724</cdr:y>
    </cdr:to>
    <cdr:sp macro="" textlink="">
      <cdr:nvSpPr>
        <cdr:cNvPr id="9" name="TextBox 8"/>
        <cdr:cNvSpPr txBox="1"/>
      </cdr:nvSpPr>
      <cdr:spPr>
        <a:xfrm xmlns:a="http://schemas.openxmlformats.org/drawingml/2006/main">
          <a:off x="7315200" y="2057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0.12037</cdr:x>
      <cdr:y>0.68966</cdr:y>
    </cdr:from>
    <cdr:to>
      <cdr:x>0.15741</cdr:x>
      <cdr:y>0.77586</cdr:y>
    </cdr:to>
    <cdr:sp macro="" textlink="">
      <cdr:nvSpPr>
        <cdr:cNvPr id="2" name="TextBox 1"/>
        <cdr:cNvSpPr txBox="1"/>
      </cdr:nvSpPr>
      <cdr:spPr>
        <a:xfrm xmlns:a="http://schemas.openxmlformats.org/drawingml/2006/main">
          <a:off x="990600" y="3048000"/>
          <a:ext cx="304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0.68966</cdr:y>
    </cdr:from>
    <cdr:to>
      <cdr:x>0.18519</cdr:x>
      <cdr:y>0.7931</cdr:y>
    </cdr:to>
    <cdr:sp macro="" textlink="">
      <cdr:nvSpPr>
        <cdr:cNvPr id="3" name="TextBox 2"/>
        <cdr:cNvSpPr txBox="1"/>
      </cdr:nvSpPr>
      <cdr:spPr>
        <a:xfrm xmlns:a="http://schemas.openxmlformats.org/drawingml/2006/main">
          <a:off x="838200" y="30480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0.72414</cdr:y>
    </cdr:from>
    <cdr:to>
      <cdr:x>0.15741</cdr:x>
      <cdr:y>0.7931</cdr:y>
    </cdr:to>
    <cdr:sp macro="" textlink="">
      <cdr:nvSpPr>
        <cdr:cNvPr id="4" name="TextBox 3"/>
        <cdr:cNvSpPr txBox="1"/>
      </cdr:nvSpPr>
      <cdr:spPr>
        <a:xfrm xmlns:a="http://schemas.openxmlformats.org/drawingml/2006/main">
          <a:off x="838200" y="3200400"/>
          <a:ext cx="457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solidFill>
              <a:schemeClr val="tx1"/>
            </a:solidFill>
          </a:endParaRPr>
        </a:p>
      </cdr:txBody>
    </cdr:sp>
  </cdr:relSizeAnchor>
  <cdr:relSizeAnchor xmlns:cdr="http://schemas.openxmlformats.org/drawingml/2006/chartDrawing">
    <cdr:from>
      <cdr:x>0.88889</cdr:x>
      <cdr:y>0.46552</cdr:y>
    </cdr:from>
    <cdr:to>
      <cdr:x>1</cdr:x>
      <cdr:y>0.51724</cdr:y>
    </cdr:to>
    <cdr:sp macro="" textlink="">
      <cdr:nvSpPr>
        <cdr:cNvPr id="9" name="TextBox 8"/>
        <cdr:cNvSpPr txBox="1"/>
      </cdr:nvSpPr>
      <cdr:spPr>
        <a:xfrm xmlns:a="http://schemas.openxmlformats.org/drawingml/2006/main">
          <a:off x="7315200" y="2057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0.12037</cdr:x>
      <cdr:y>0.68966</cdr:y>
    </cdr:from>
    <cdr:to>
      <cdr:x>0.15741</cdr:x>
      <cdr:y>0.77586</cdr:y>
    </cdr:to>
    <cdr:sp macro="" textlink="">
      <cdr:nvSpPr>
        <cdr:cNvPr id="2" name="TextBox 1"/>
        <cdr:cNvSpPr txBox="1"/>
      </cdr:nvSpPr>
      <cdr:spPr>
        <a:xfrm xmlns:a="http://schemas.openxmlformats.org/drawingml/2006/main">
          <a:off x="990600" y="3048000"/>
          <a:ext cx="304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0.68966</cdr:y>
    </cdr:from>
    <cdr:to>
      <cdr:x>0.18519</cdr:x>
      <cdr:y>0.7931</cdr:y>
    </cdr:to>
    <cdr:sp macro="" textlink="">
      <cdr:nvSpPr>
        <cdr:cNvPr id="3" name="TextBox 2"/>
        <cdr:cNvSpPr txBox="1"/>
      </cdr:nvSpPr>
      <cdr:spPr>
        <a:xfrm xmlns:a="http://schemas.openxmlformats.org/drawingml/2006/main">
          <a:off x="838200" y="30480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0.72414</cdr:y>
    </cdr:from>
    <cdr:to>
      <cdr:x>0.15741</cdr:x>
      <cdr:y>0.7931</cdr:y>
    </cdr:to>
    <cdr:sp macro="" textlink="">
      <cdr:nvSpPr>
        <cdr:cNvPr id="4" name="TextBox 3"/>
        <cdr:cNvSpPr txBox="1"/>
      </cdr:nvSpPr>
      <cdr:spPr>
        <a:xfrm xmlns:a="http://schemas.openxmlformats.org/drawingml/2006/main">
          <a:off x="838200" y="3200400"/>
          <a:ext cx="457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solidFill>
              <a:schemeClr val="tx1"/>
            </a:solidFill>
          </a:endParaRPr>
        </a:p>
      </cdr:txBody>
    </cdr:sp>
  </cdr:relSizeAnchor>
  <cdr:relSizeAnchor xmlns:cdr="http://schemas.openxmlformats.org/drawingml/2006/chartDrawing">
    <cdr:from>
      <cdr:x>0.88889</cdr:x>
      <cdr:y>0.46552</cdr:y>
    </cdr:from>
    <cdr:to>
      <cdr:x>1</cdr:x>
      <cdr:y>0.51724</cdr:y>
    </cdr:to>
    <cdr:sp macro="" textlink="">
      <cdr:nvSpPr>
        <cdr:cNvPr id="9" name="TextBox 8"/>
        <cdr:cNvSpPr txBox="1"/>
      </cdr:nvSpPr>
      <cdr:spPr>
        <a:xfrm xmlns:a="http://schemas.openxmlformats.org/drawingml/2006/main">
          <a:off x="7315200" y="2057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0.12037</cdr:x>
      <cdr:y>0.68966</cdr:y>
    </cdr:from>
    <cdr:to>
      <cdr:x>0.15741</cdr:x>
      <cdr:y>0.77586</cdr:y>
    </cdr:to>
    <cdr:sp macro="" textlink="">
      <cdr:nvSpPr>
        <cdr:cNvPr id="2" name="TextBox 1"/>
        <cdr:cNvSpPr txBox="1"/>
      </cdr:nvSpPr>
      <cdr:spPr>
        <a:xfrm xmlns:a="http://schemas.openxmlformats.org/drawingml/2006/main">
          <a:off x="990600" y="3048000"/>
          <a:ext cx="304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0.68966</cdr:y>
    </cdr:from>
    <cdr:to>
      <cdr:x>0.18519</cdr:x>
      <cdr:y>0.7931</cdr:y>
    </cdr:to>
    <cdr:sp macro="" textlink="">
      <cdr:nvSpPr>
        <cdr:cNvPr id="3" name="TextBox 2"/>
        <cdr:cNvSpPr txBox="1"/>
      </cdr:nvSpPr>
      <cdr:spPr>
        <a:xfrm xmlns:a="http://schemas.openxmlformats.org/drawingml/2006/main">
          <a:off x="838200" y="3048000"/>
          <a:ext cx="6858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0.10185</cdr:x>
      <cdr:y>0.72414</cdr:y>
    </cdr:from>
    <cdr:to>
      <cdr:x>0.15741</cdr:x>
      <cdr:y>0.7931</cdr:y>
    </cdr:to>
    <cdr:sp macro="" textlink="">
      <cdr:nvSpPr>
        <cdr:cNvPr id="4" name="TextBox 3"/>
        <cdr:cNvSpPr txBox="1"/>
      </cdr:nvSpPr>
      <cdr:spPr>
        <a:xfrm xmlns:a="http://schemas.openxmlformats.org/drawingml/2006/main">
          <a:off x="838200" y="3200400"/>
          <a:ext cx="457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b="1" dirty="0">
            <a:solidFill>
              <a:schemeClr val="tx1"/>
            </a:solidFill>
          </a:endParaRPr>
        </a:p>
      </cdr:txBody>
    </cdr:sp>
  </cdr:relSizeAnchor>
  <cdr:relSizeAnchor xmlns:cdr="http://schemas.openxmlformats.org/drawingml/2006/chartDrawing">
    <cdr:from>
      <cdr:x>0.88889</cdr:x>
      <cdr:y>0.46552</cdr:y>
    </cdr:from>
    <cdr:to>
      <cdr:x>1</cdr:x>
      <cdr:y>0.51724</cdr:y>
    </cdr:to>
    <cdr:sp macro="" textlink="">
      <cdr:nvSpPr>
        <cdr:cNvPr id="9" name="TextBox 8"/>
        <cdr:cNvSpPr txBox="1"/>
      </cdr:nvSpPr>
      <cdr:spPr>
        <a:xfrm xmlns:a="http://schemas.openxmlformats.org/drawingml/2006/main">
          <a:off x="7315200" y="2057400"/>
          <a:ext cx="9144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0.43388</cdr:x>
      <cdr:y>0.71695</cdr:y>
    </cdr:from>
    <cdr:to>
      <cdr:x>0.61741</cdr:x>
      <cdr:y>0.92513</cdr:y>
    </cdr:to>
    <cdr:sp macro="" textlink="">
      <cdr:nvSpPr>
        <cdr:cNvPr id="4" name="TextBox 9"/>
        <cdr:cNvSpPr txBox="1"/>
      </cdr:nvSpPr>
      <cdr:spPr>
        <a:xfrm xmlns:a="http://schemas.openxmlformats.org/drawingml/2006/main">
          <a:off x="3750036" y="2821480"/>
          <a:ext cx="1586252" cy="81927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smtClean="0">
              <a:solidFill>
                <a:schemeClr val="tx1"/>
              </a:solidFill>
            </a:rPr>
            <a:t>Low: May </a:t>
          </a:r>
          <a:r>
            <a:rPr lang="en-US" sz="2000" b="1" dirty="0" smtClean="0"/>
            <a:t>‘</a:t>
          </a:r>
          <a:r>
            <a:rPr lang="en-US" sz="2000" b="1" dirty="0" smtClean="0">
              <a:solidFill>
                <a:schemeClr val="tx1"/>
              </a:solidFill>
            </a:rPr>
            <a:t>11</a:t>
          </a:r>
        </a:p>
        <a:p xmlns:a="http://schemas.openxmlformats.org/drawingml/2006/main">
          <a:pPr algn="ctr"/>
          <a:r>
            <a:rPr lang="en-US" sz="2000" b="1" dirty="0" smtClean="0"/>
            <a:t>50</a:t>
          </a:r>
          <a:r>
            <a:rPr lang="en-US" sz="2000" b="1" dirty="0" smtClean="0">
              <a:solidFill>
                <a:schemeClr val="tx1"/>
              </a:solidFill>
            </a:rPr>
            <a:t>K</a:t>
          </a:r>
        </a:p>
      </cdr:txBody>
    </cdr:sp>
  </cdr:relSizeAnchor>
  <cdr:relSizeAnchor xmlns:cdr="http://schemas.openxmlformats.org/drawingml/2006/chartDrawing">
    <cdr:from>
      <cdr:x>0.42256</cdr:x>
      <cdr:y>0.74216</cdr:y>
    </cdr:from>
    <cdr:to>
      <cdr:x>0.42256</cdr:x>
      <cdr:y>0.83519</cdr:y>
    </cdr:to>
    <cdr:cxnSp macro="">
      <cdr:nvCxnSpPr>
        <cdr:cNvPr id="5" name="Straight Arrow Connector 4"/>
        <cdr:cNvCxnSpPr/>
      </cdr:nvCxnSpPr>
      <cdr:spPr bwMode="auto">
        <a:xfrm xmlns:a="http://schemas.openxmlformats.org/drawingml/2006/main" flipV="1">
          <a:off x="3652209" y="2920696"/>
          <a:ext cx="0" cy="366111"/>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0.79613</cdr:x>
      <cdr:y>0.42072</cdr:y>
    </cdr:from>
    <cdr:to>
      <cdr:x>1</cdr:x>
      <cdr:y>0.6006</cdr:y>
    </cdr:to>
    <cdr:sp macro="" textlink="">
      <cdr:nvSpPr>
        <cdr:cNvPr id="7" name="TextBox 10"/>
        <cdr:cNvSpPr txBox="1"/>
      </cdr:nvSpPr>
      <cdr:spPr>
        <a:xfrm xmlns:a="http://schemas.openxmlformats.org/drawingml/2006/main">
          <a:off x="6880963" y="1655691"/>
          <a:ext cx="1762051" cy="7079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1" dirty="0" smtClean="0"/>
            <a:t>March ’19</a:t>
          </a:r>
          <a:endParaRPr lang="en-US" sz="2000" b="1" dirty="0" smtClean="0">
            <a:solidFill>
              <a:schemeClr val="tx1"/>
            </a:solidFill>
          </a:endParaRPr>
        </a:p>
        <a:p xmlns:a="http://schemas.openxmlformats.org/drawingml/2006/main">
          <a:pPr algn="ctr"/>
          <a:r>
            <a:rPr lang="en-US" sz="2000" b="1" dirty="0" smtClean="0">
              <a:solidFill>
                <a:schemeClr val="tx1"/>
              </a:solidFill>
            </a:rPr>
            <a:t>201K</a:t>
          </a:r>
        </a:p>
      </cdr:txBody>
    </cdr:sp>
  </cdr:relSizeAnchor>
  <cdr:relSizeAnchor xmlns:cdr="http://schemas.openxmlformats.org/drawingml/2006/chartDrawing">
    <cdr:from>
      <cdr:x>0.90198</cdr:x>
      <cdr:y>0.27273</cdr:y>
    </cdr:from>
    <cdr:to>
      <cdr:x>0.90206</cdr:x>
      <cdr:y>0.42808</cdr:y>
    </cdr:to>
    <cdr:cxnSp macro="">
      <cdr:nvCxnSpPr>
        <cdr:cNvPr id="8" name="Straight Arrow Connector 7"/>
        <cdr:cNvCxnSpPr/>
      </cdr:nvCxnSpPr>
      <cdr:spPr bwMode="auto">
        <a:xfrm xmlns:a="http://schemas.openxmlformats.org/drawingml/2006/main" flipH="1" flipV="1">
          <a:off x="7795826" y="1073320"/>
          <a:ext cx="691" cy="611365"/>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relSizeAnchor>
  <cdr:relSizeAnchor xmlns:cdr="http://schemas.openxmlformats.org/drawingml/2006/chartDrawing">
    <cdr:from>
      <cdr:x>0.90384</cdr:x>
      <cdr:y>0.15515</cdr:y>
    </cdr:from>
    <cdr:to>
      <cdr:x>0.93917</cdr:x>
      <cdr:y>0.22181</cdr:y>
    </cdr:to>
    <cdr:sp macro="" textlink="">
      <cdr:nvSpPr>
        <cdr:cNvPr id="12" name="Right Brace 11"/>
        <cdr:cNvSpPr/>
      </cdr:nvSpPr>
      <cdr:spPr bwMode="auto">
        <a:xfrm xmlns:a="http://schemas.openxmlformats.org/drawingml/2006/main">
          <a:off x="7811902" y="610577"/>
          <a:ext cx="305357" cy="262337"/>
        </a:xfrm>
        <a:prstGeom xmlns:a="http://schemas.openxmlformats.org/drawingml/2006/main" prst="rightBrace">
          <a:avLst>
            <a:gd name="adj1" fmla="val 8333"/>
            <a:gd name="adj2" fmla="val 50000"/>
          </a:avLst>
        </a:prstGeom>
        <a:noFill xmlns:a="http://schemas.openxmlformats.org/drawingml/2006/main"/>
        <a:ln xmlns:a="http://schemas.openxmlformats.org/drawingml/2006/main" w="2540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cdr:txBody>
    </cdr:sp>
  </cdr:relSizeAnchor>
  <cdr:relSizeAnchor xmlns:cdr="http://schemas.openxmlformats.org/drawingml/2006/chartDrawing">
    <cdr:from>
      <cdr:x>0.15635</cdr:x>
      <cdr:y>0.22181</cdr:y>
    </cdr:from>
    <cdr:to>
      <cdr:x>0.27879</cdr:x>
      <cdr:y>0.61091</cdr:y>
    </cdr:to>
    <cdr:grpSp>
      <cdr:nvGrpSpPr>
        <cdr:cNvPr id="17" name="Group 16"/>
        <cdr:cNvGrpSpPr/>
      </cdr:nvGrpSpPr>
      <cdr:grpSpPr>
        <a:xfrm xmlns:a="http://schemas.openxmlformats.org/drawingml/2006/main">
          <a:off x="1801780" y="1163881"/>
          <a:ext cx="1411001" cy="2041686"/>
          <a:chOff x="1761903" y="765743"/>
          <a:chExt cx="1034450" cy="1593608"/>
        </a:xfrm>
      </cdr:grpSpPr>
      <cdr:cxnSp macro="">
        <cdr:nvCxnSpPr>
          <cdr:cNvPr id="18" name="Straight Arrow Connector 17"/>
          <cdr:cNvCxnSpPr/>
        </cdr:nvCxnSpPr>
        <cdr:spPr bwMode="auto">
          <a:xfrm xmlns:a="http://schemas.openxmlformats.org/drawingml/2006/main" flipV="1">
            <a:off x="2202814" y="765743"/>
            <a:ext cx="0" cy="381027"/>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cxnSp>
      <cdr:sp macro="" textlink="">
        <cdr:nvSpPr>
          <cdr:cNvPr id="19" name="TextBox 25"/>
          <cdr:cNvSpPr txBox="1"/>
        </cdr:nvSpPr>
        <cdr:spPr>
          <a:xfrm xmlns:a="http://schemas.openxmlformats.org/drawingml/2006/main">
            <a:off x="1761903" y="1136018"/>
            <a:ext cx="1034450" cy="12233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smtClean="0">
                <a:solidFill>
                  <a:schemeClr val="tx1"/>
                </a:solidFill>
              </a:rPr>
              <a:t>High:</a:t>
            </a:r>
          </a:p>
          <a:p xmlns:a="http://schemas.openxmlformats.org/drawingml/2006/main">
            <a:pPr algn="ctr"/>
            <a:r>
              <a:rPr lang="en-US" sz="2000" b="1" dirty="0" smtClean="0">
                <a:solidFill>
                  <a:schemeClr val="tx1"/>
                </a:solidFill>
              </a:rPr>
              <a:t>Dec ‘07</a:t>
            </a:r>
          </a:p>
          <a:p xmlns:a="http://schemas.openxmlformats.org/drawingml/2006/main">
            <a:pPr algn="ctr"/>
            <a:r>
              <a:rPr lang="en-US" sz="2000" b="1" dirty="0" smtClean="0">
                <a:solidFill>
                  <a:schemeClr val="tx1"/>
                </a:solidFill>
              </a:rPr>
              <a:t>211K</a:t>
            </a: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BC069-76E7-4793-8C01-E24979CC6D83}" type="datetimeFigureOut">
              <a:rPr lang="en-US" smtClean="0"/>
              <a:pPr/>
              <a:t>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3BE30-3F95-4720-A7A6-01CD05E68D4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725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77690"/>
            <a:ext cx="5486400" cy="3600450"/>
          </a:xfrm>
        </p:spPr>
        <p:txBody>
          <a:bodyPr/>
          <a:lstStyle/>
          <a:p>
            <a:pPr marL="171450" indent="-171450">
              <a:buFontTx/>
              <a:buChar char="-"/>
            </a:pPr>
            <a:r>
              <a:rPr lang="en-US" dirty="0"/>
              <a:t>STR collect performance data, with a focus on hotels</a:t>
            </a:r>
          </a:p>
          <a:p>
            <a:pPr marL="171450" indent="-171450">
              <a:buFontTx/>
              <a:buChar char="-"/>
            </a:pPr>
            <a:r>
              <a:rPr lang="en-US" dirty="0"/>
              <a:t>1985</a:t>
            </a:r>
          </a:p>
          <a:p>
            <a:pPr marL="171450" indent="-171450">
              <a:buFontTx/>
              <a:buChar char="-"/>
            </a:pPr>
            <a:r>
              <a:rPr lang="en-US" dirty="0"/>
              <a:t>Started Carolyn &amp; Randy </a:t>
            </a:r>
          </a:p>
          <a:p>
            <a:pPr marL="171450" indent="-171450">
              <a:buFontTx/>
              <a:buChar char="-"/>
            </a:pPr>
            <a:r>
              <a:rPr lang="en-US" dirty="0"/>
              <a:t>Global presence</a:t>
            </a:r>
          </a:p>
          <a:p>
            <a:pPr marL="171450" indent="-171450">
              <a:buFontTx/>
              <a:buChar char="-"/>
            </a:pPr>
            <a:r>
              <a:rPr lang="en-US" dirty="0"/>
              <a:t>58k hotels</a:t>
            </a:r>
          </a:p>
          <a:p>
            <a:pPr marL="171450" indent="-171450">
              <a:buFontTx/>
              <a:buChar char="-"/>
            </a:pPr>
            <a:r>
              <a:rPr lang="en-US" dirty="0"/>
              <a:t>7.8 million rooms</a:t>
            </a:r>
          </a:p>
          <a:p>
            <a:pPr marL="171450" indent="-171450">
              <a:buFontTx/>
              <a:buChar char="-"/>
            </a:pPr>
            <a:r>
              <a:rPr lang="en-US" dirty="0"/>
              <a:t>Across 180 countries</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CE09AE25-B727-43BE-95FB-76B0A290BEEB}" type="slidenum">
              <a:rPr lang="en-GB">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746228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2019 is off to a great start. Q1</a:t>
            </a:r>
            <a:r>
              <a:rPr lang="en-US" baseline="0" dirty="0" smtClean="0"/>
              <a:t> in review – demand is outpacing supply by a little over 2%. KY is seeing growth across all metric including a 5% increase in </a:t>
            </a:r>
            <a:r>
              <a:rPr lang="en-US" baseline="0" dirty="0" err="1" smtClean="0"/>
              <a:t>revpar</a:t>
            </a:r>
            <a:r>
              <a:rPr lang="en-US" baseline="0" dirty="0" smtClean="0"/>
              <a:t>. This is the highest demand growth since quarter 3 of 2010 (the year after the recession) </a:t>
            </a:r>
            <a:endParaRPr lang="en-US" dirty="0"/>
          </a:p>
        </p:txBody>
      </p:sp>
      <p:sp>
        <p:nvSpPr>
          <p:cNvPr id="4" name="Slide Number Placeholder 3"/>
          <p:cNvSpPr>
            <a:spLocks noGrp="1"/>
          </p:cNvSpPr>
          <p:nvPr>
            <p:ph type="sldNum" sz="quarter" idx="10"/>
          </p:nvPr>
        </p:nvSpPr>
        <p:spPr/>
        <p:txBody>
          <a:bodyPr/>
          <a:lstStyle/>
          <a:p>
            <a:fld id="{49D0FC9E-AF10-45B7-B4E2-43684FAE5669}"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907542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409575" y="698500"/>
            <a:ext cx="6197600" cy="3486150"/>
          </a:xfrm>
          <a:ln/>
        </p:spPr>
      </p:sp>
      <p:sp>
        <p:nvSpPr>
          <p:cNvPr id="161795" name="Rectangle 3"/>
          <p:cNvSpPr>
            <a:spLocks noGrp="1" noChangeArrowheads="1"/>
          </p:cNvSpPr>
          <p:nvPr>
            <p:ph type="body" idx="1"/>
          </p:nvPr>
        </p:nvSpPr>
        <p:spPr>
          <a:xfrm>
            <a:off x="934720" y="4416425"/>
            <a:ext cx="5140960" cy="4181475"/>
          </a:xfrm>
          <a:noFill/>
          <a:ln/>
        </p:spPr>
        <p:txBody>
          <a:bodyPr/>
          <a:lstStyle/>
          <a:p>
            <a:r>
              <a:rPr lang="en-US" dirty="0" smtClean="0"/>
              <a:t>Highest supply, demand, revenue ever recorded.</a:t>
            </a:r>
            <a:r>
              <a:rPr lang="en-US" baseline="0" dirty="0" smtClean="0"/>
              <a:t> So the new supply does not seem to be effecting business even with 3.7 growth we are still seeing </a:t>
            </a:r>
            <a:r>
              <a:rPr lang="en-US" baseline="0" dirty="0" err="1" smtClean="0"/>
              <a:t>occ</a:t>
            </a:r>
            <a:r>
              <a:rPr lang="en-US" baseline="0" dirty="0" smtClean="0"/>
              <a:t> growth while minimal, With more </a:t>
            </a:r>
            <a:r>
              <a:rPr lang="en-US" baseline="0" dirty="0" err="1" smtClean="0"/>
              <a:t>revnue</a:t>
            </a:r>
            <a:r>
              <a:rPr lang="en-US" baseline="0" dirty="0" smtClean="0"/>
              <a:t>, comes pricing power –this is the highest ADR Growth KY has seen. </a:t>
            </a:r>
            <a:endParaRPr lang="en-US" dirty="0" smtClean="0"/>
          </a:p>
        </p:txBody>
      </p:sp>
      <p:sp>
        <p:nvSpPr>
          <p:cNvPr id="4" name="Header Placeholder 3"/>
          <p:cNvSpPr>
            <a:spLocks noGrp="1"/>
          </p:cNvSpPr>
          <p:nvPr>
            <p:ph type="hdr" sz="quarter" idx="10"/>
          </p:nvPr>
        </p:nvSpPr>
        <p:spPr/>
        <p:txBody>
          <a:bodyPr/>
          <a:lstStyle/>
          <a:p>
            <a:r>
              <a:rPr lang="en-US" dirty="0">
                <a:solidFill>
                  <a:prstClr val="black"/>
                </a:solidFill>
              </a:rPr>
              <a:t>LIIC ALIS 2014</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012594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5 markets supply is outpacing their demand. Cincinnati is the only market where demand is outpacing supply</a:t>
            </a:r>
            <a:endParaRPr lang="en-US" dirty="0"/>
          </a:p>
        </p:txBody>
      </p:sp>
      <p:sp>
        <p:nvSpPr>
          <p:cNvPr id="4" name="Slide Number Placeholder 3"/>
          <p:cNvSpPr>
            <a:spLocks noGrp="1"/>
          </p:cNvSpPr>
          <p:nvPr>
            <p:ph type="sldNum" sz="quarter" idx="10"/>
          </p:nvPr>
        </p:nvSpPr>
        <p:spPr/>
        <p:txBody>
          <a:bodyPr/>
          <a:lstStyle/>
          <a:p>
            <a:fld id="{1E83BE30-3F95-4720-A7A6-01CD05E68D43}"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262243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Louisville</a:t>
            </a:r>
            <a:r>
              <a:rPr lang="en-US" baseline="0" dirty="0" smtClean="0"/>
              <a:t> hoteliers can rejoice with a 9% increase in </a:t>
            </a:r>
            <a:r>
              <a:rPr lang="en-US" baseline="0" dirty="0" err="1" smtClean="0"/>
              <a:t>revpar</a:t>
            </a:r>
            <a:r>
              <a:rPr lang="en-US" baseline="0" dirty="0" smtClean="0"/>
              <a:t>. </a:t>
            </a:r>
            <a:r>
              <a:rPr lang="en-US" dirty="0" smtClean="0"/>
              <a:t>Louisville</a:t>
            </a:r>
            <a:r>
              <a:rPr lang="en-US" baseline="0" dirty="0" smtClean="0"/>
              <a:t> is a strong market being accelerated by the reopening of the convention center.  Lexington being effected by 2.5% supply increase.. Seeing a little </a:t>
            </a:r>
            <a:r>
              <a:rPr lang="en-US" baseline="0" dirty="0" err="1" smtClean="0"/>
              <a:t>adr</a:t>
            </a:r>
            <a:r>
              <a:rPr lang="en-US" baseline="0" dirty="0" smtClean="0"/>
              <a:t> growth but with the rate of inflation at 2% </a:t>
            </a:r>
            <a:r>
              <a:rPr lang="en-US" baseline="0" dirty="0" err="1" smtClean="0"/>
              <a:t>youre</a:t>
            </a:r>
            <a:r>
              <a:rPr lang="en-US" baseline="0" dirty="0" smtClean="0"/>
              <a:t> not able to make profit off .7% rate growth</a:t>
            </a:r>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2061325"/>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markets except Kentucky</a:t>
            </a:r>
            <a:r>
              <a:rPr lang="en-US" baseline="0" dirty="0" smtClean="0"/>
              <a:t> east experiencing occupancy growth in the first quarter. All markets </a:t>
            </a:r>
            <a:r>
              <a:rPr lang="en-US" baseline="0" dirty="0" err="1" smtClean="0"/>
              <a:t>exept</a:t>
            </a:r>
            <a:r>
              <a:rPr lang="en-US" baseline="0" dirty="0" smtClean="0"/>
              <a:t> </a:t>
            </a:r>
            <a:r>
              <a:rPr lang="en-US" baseline="0" dirty="0" err="1" smtClean="0"/>
              <a:t>ky</a:t>
            </a:r>
            <a:r>
              <a:rPr lang="en-US" baseline="0" dirty="0" smtClean="0"/>
              <a:t> west </a:t>
            </a:r>
            <a:r>
              <a:rPr lang="en-US" baseline="0" dirty="0" err="1" smtClean="0"/>
              <a:t>exepereicing</a:t>
            </a:r>
            <a:r>
              <a:rPr lang="en-US" baseline="0" dirty="0" smtClean="0"/>
              <a:t> </a:t>
            </a:r>
            <a:r>
              <a:rPr lang="en-US" baseline="0" dirty="0" err="1" smtClean="0"/>
              <a:t>adr</a:t>
            </a:r>
            <a:r>
              <a:rPr lang="en-US" baseline="0" dirty="0" smtClean="0"/>
              <a:t> growth</a:t>
            </a:r>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143133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ADR driving </a:t>
            </a:r>
            <a:r>
              <a:rPr lang="en-US" dirty="0" err="1" smtClean="0"/>
              <a:t>revpar</a:t>
            </a:r>
            <a:r>
              <a:rPr lang="en-US" dirty="0" smtClean="0"/>
              <a:t> for all smaller markets except </a:t>
            </a:r>
            <a:r>
              <a:rPr lang="en-US" dirty="0" err="1" smtClean="0"/>
              <a:t>ky</a:t>
            </a:r>
            <a:r>
              <a:rPr lang="en-US" baseline="0" dirty="0" smtClean="0"/>
              <a:t> west. </a:t>
            </a:r>
            <a:r>
              <a:rPr lang="en-US" baseline="0" dirty="0" err="1" smtClean="0"/>
              <a:t>Ky</a:t>
            </a:r>
            <a:r>
              <a:rPr lang="en-US" baseline="0" dirty="0" smtClean="0"/>
              <a:t> west being driven by 5.5% growth in occupancy</a:t>
            </a:r>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068488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586423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4718688"/>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 Construction rooms count is 201,000, +7.7%, which is the highest change since August 2017. the brunt of construction is limited service. 260 in planning – around 40% will never see opening day</a:t>
            </a:r>
            <a:endParaRPr lang="en-US" dirty="0"/>
          </a:p>
        </p:txBody>
      </p:sp>
      <p:sp>
        <p:nvSpPr>
          <p:cNvPr id="4" name="Slide Number Placeholder 3"/>
          <p:cNvSpPr>
            <a:spLocks noGrp="1"/>
          </p:cNvSpPr>
          <p:nvPr>
            <p:ph type="sldNum" sz="quarter" idx="10"/>
          </p:nvPr>
        </p:nvSpPr>
        <p:spPr/>
        <p:txBody>
          <a:bodyPr/>
          <a:lstStyle/>
          <a:p>
            <a:fld id="{1E83BE30-3F95-4720-A7A6-01CD05E68D43}"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790698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Weve</a:t>
            </a:r>
            <a:r>
              <a:rPr lang="en-US" dirty="0" smtClean="0"/>
              <a:t> seen some few hiccups, since October</a:t>
            </a:r>
            <a:r>
              <a:rPr lang="en-US" baseline="0" dirty="0" smtClean="0"/>
              <a:t> 2016 the growth rate has stayed manageable, growth around 2% which lands us at 201k as of March</a:t>
            </a:r>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49008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07988" y="696913"/>
            <a:ext cx="6196012" cy="3486150"/>
          </a:xfrm>
          <a:ln/>
        </p:spPr>
      </p:sp>
      <p:sp>
        <p:nvSpPr>
          <p:cNvPr id="126979" name="Rectangle 3"/>
          <p:cNvSpPr>
            <a:spLocks noGrp="1" noChangeArrowheads="1"/>
          </p:cNvSpPr>
          <p:nvPr>
            <p:ph type="body" idx="1"/>
          </p:nvPr>
        </p:nvSpPr>
        <p:spPr>
          <a:xfrm>
            <a:off x="935635" y="4416101"/>
            <a:ext cx="5139134" cy="4182457"/>
          </a:xfrm>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rooms supply change (+2%) was equal to the room demand change (+2%). </a:t>
            </a:r>
          </a:p>
          <a:p>
            <a:pPr eaLnBrk="1" hangingPunct="1"/>
            <a:r>
              <a:rPr lang="en-US" dirty="0" smtClean="0">
                <a:latin typeface="Arial" pitchFamily="34" charset="0"/>
              </a:rPr>
              <a:t>Demand growth is the lowest it’s been since 2010</a:t>
            </a:r>
          </a:p>
          <a:p>
            <a:pPr eaLnBrk="1" hangingPunct="1"/>
            <a:r>
              <a:rPr lang="en-US" sz="1200" b="1" kern="1200" dirty="0" smtClean="0">
                <a:solidFill>
                  <a:schemeClr val="tx1"/>
                </a:solidFill>
                <a:effectLst/>
                <a:latin typeface="+mn-lt"/>
                <a:ea typeface="+mn-ea"/>
                <a:cs typeface="+mn-cs"/>
              </a:rPr>
              <a:t>any demand increase below +2.5% will lead to occupancy declines</a:t>
            </a:r>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9344204"/>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7384335"/>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46088" y="714375"/>
            <a:ext cx="6343650" cy="3568700"/>
          </a:xfrm>
          <a:ln/>
        </p:spPr>
      </p:sp>
      <p:sp>
        <p:nvSpPr>
          <p:cNvPr id="128003" name="Rectangle 3"/>
          <p:cNvSpPr>
            <a:spLocks noGrp="1" noChangeArrowheads="1"/>
          </p:cNvSpPr>
          <p:nvPr>
            <p:ph type="body" idx="1"/>
          </p:nvPr>
        </p:nvSpPr>
        <p:spPr>
          <a:xfrm>
            <a:off x="965523" y="4521904"/>
            <a:ext cx="5303301" cy="4282662"/>
          </a:xfrm>
          <a:noFill/>
          <a:ln/>
        </p:spPr>
        <p:txBody>
          <a:bodyPr/>
          <a:lstStyle/>
          <a:p>
            <a:pPr eaLnBrk="1" hangingPunct="1"/>
            <a:r>
              <a:rPr lang="en-US" dirty="0" smtClean="0">
                <a:latin typeface="Arial" pitchFamily="34" charset="0"/>
              </a:rPr>
              <a:t>30% under contract are within the upper midscale class. </a:t>
            </a:r>
            <a:r>
              <a:rPr lang="en-US" baseline="0" dirty="0" smtClean="0">
                <a:latin typeface="Arial" pitchFamily="34" charset="0"/>
              </a:rPr>
              <a:t>27 projects in Louisville alone and 12 in </a:t>
            </a:r>
            <a:r>
              <a:rPr lang="en-US" baseline="0" dirty="0" err="1" smtClean="0">
                <a:latin typeface="Arial" pitchFamily="34" charset="0"/>
              </a:rPr>
              <a:t>cinncinnati</a:t>
            </a:r>
            <a:r>
              <a:rPr lang="en-US" baseline="0" dirty="0" smtClean="0">
                <a:latin typeface="Arial" pitchFamily="34" charset="0"/>
              </a:rPr>
              <a:t> and 6 in bowling green. The largest project  being added is an Autograph Collection with 205 rooms and 4,000 </a:t>
            </a:r>
            <a:r>
              <a:rPr lang="en-US" baseline="0" dirty="0" err="1" smtClean="0">
                <a:latin typeface="Arial" pitchFamily="34" charset="0"/>
              </a:rPr>
              <a:t>sq</a:t>
            </a:r>
            <a:r>
              <a:rPr lang="en-US" baseline="0" dirty="0" smtClean="0">
                <a:latin typeface="Arial" pitchFamily="34" charset="0"/>
              </a:rPr>
              <a:t> </a:t>
            </a:r>
            <a:r>
              <a:rPr lang="en-US" baseline="0" dirty="0" err="1" smtClean="0">
                <a:latin typeface="Arial" pitchFamily="34" charset="0"/>
              </a:rPr>
              <a:t>ft</a:t>
            </a:r>
            <a:r>
              <a:rPr lang="en-US" baseline="0" dirty="0" smtClean="0">
                <a:latin typeface="Arial" pitchFamily="34" charset="0"/>
              </a:rPr>
              <a:t> of meeting room space in </a:t>
            </a:r>
            <a:r>
              <a:rPr lang="en-US" baseline="0" dirty="0" err="1" smtClean="0">
                <a:latin typeface="Arial" pitchFamily="34" charset="0"/>
              </a:rPr>
              <a:t>louisville</a:t>
            </a:r>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6048585"/>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of Total US Supply by Luxury, Economy and Independent</a:t>
            </a:r>
            <a:r>
              <a:rPr lang="en-US" baseline="0" dirty="0" smtClean="0"/>
              <a:t>: </a:t>
            </a:r>
            <a:r>
              <a:rPr lang="en-US" b="1" baseline="0" dirty="0" smtClean="0"/>
              <a:t>45.3%</a:t>
            </a:r>
          </a:p>
          <a:p>
            <a:r>
              <a:rPr lang="en-US" baseline="0" dirty="0" smtClean="0"/>
              <a:t>Share of Total US Revenue by Luxury, Economy and Independent: </a:t>
            </a:r>
            <a:r>
              <a:rPr lang="en-US" b="1" baseline="0" dirty="0" smtClean="0"/>
              <a:t>40.1%</a:t>
            </a:r>
            <a:r>
              <a:rPr lang="en-US" dirty="0" smtClean="0"/>
              <a:t/>
            </a:r>
            <a:br>
              <a:rPr lang="en-US" dirty="0" smtClean="0"/>
            </a:br>
            <a:r>
              <a:rPr lang="en-US" dirty="0" smtClean="0"/>
              <a:t/>
            </a:r>
            <a:br>
              <a:rPr lang="en-US" dirty="0" smtClean="0"/>
            </a:br>
            <a:r>
              <a:rPr lang="en-US" dirty="0" smtClean="0"/>
              <a:t>Luxury,</a:t>
            </a:r>
            <a:r>
              <a:rPr lang="en-US" baseline="0" dirty="0" smtClean="0"/>
              <a:t> Economy and Independent properties command 45.3% share of supply and 40.1% share of revenue. These two data points are the factors for RevPAR calculations. Due to this significant share, these properties have a bigger impact on overall US RevPAR of 2.4% although Upscale and Upper Midscale are expected to record growths less than 2.0%.</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E54789-4DDF-423F-A238-B3ACB54C3AC4}"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8556467"/>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of Total US Supply by Luxury, Economy and Independent</a:t>
            </a:r>
            <a:r>
              <a:rPr lang="en-US" baseline="0" dirty="0" smtClean="0"/>
              <a:t>: </a:t>
            </a:r>
            <a:r>
              <a:rPr lang="en-US" b="1" baseline="0" dirty="0" smtClean="0"/>
              <a:t>45.3%</a:t>
            </a:r>
          </a:p>
          <a:p>
            <a:r>
              <a:rPr lang="en-US" baseline="0" dirty="0" smtClean="0"/>
              <a:t>Share of Total US Revenue by Luxury, Economy and Independent: </a:t>
            </a:r>
            <a:r>
              <a:rPr lang="en-US" b="1" baseline="0" dirty="0" smtClean="0"/>
              <a:t>40.1%</a:t>
            </a:r>
            <a:r>
              <a:rPr lang="en-US" dirty="0" smtClean="0"/>
              <a:t/>
            </a:r>
            <a:br>
              <a:rPr lang="en-US" dirty="0" smtClean="0"/>
            </a:br>
            <a:r>
              <a:rPr lang="en-US" dirty="0" smtClean="0"/>
              <a:t/>
            </a:r>
            <a:br>
              <a:rPr lang="en-US" dirty="0" smtClean="0"/>
            </a:br>
            <a:r>
              <a:rPr lang="en-US" dirty="0" smtClean="0"/>
              <a:t>Luxury,</a:t>
            </a:r>
            <a:r>
              <a:rPr lang="en-US" baseline="0" dirty="0" smtClean="0"/>
              <a:t> Economy and Independent properties command 45.3% share of supply and 40.1% share of revenue. These two data points are the factors for RevPAR calculations. Due to this significant share, these properties have a bigger impact on overall US RevPAR of 2.4% although Upscale and Upper Midscale are expected to record growths less than 2.0%.</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E54789-4DDF-423F-A238-B3ACB54C3AC4}"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24055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07988" y="696913"/>
            <a:ext cx="6196012" cy="3486150"/>
          </a:xfrm>
          <a:ln/>
        </p:spPr>
      </p:sp>
      <p:sp>
        <p:nvSpPr>
          <p:cNvPr id="128003" name="Rectangle 3"/>
          <p:cNvSpPr>
            <a:spLocks noGrp="1" noChangeArrowheads="1"/>
          </p:cNvSpPr>
          <p:nvPr>
            <p:ph type="body" idx="1"/>
          </p:nvPr>
        </p:nvSpPr>
        <p:spPr>
          <a:xfrm>
            <a:off x="935635" y="4416101"/>
            <a:ext cx="5139134" cy="4182457"/>
          </a:xfrm>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09694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409575" y="698500"/>
            <a:ext cx="6197600" cy="3486150"/>
          </a:xfrm>
          <a:ln/>
        </p:spPr>
      </p:sp>
      <p:sp>
        <p:nvSpPr>
          <p:cNvPr id="161795" name="Rectangle 3"/>
          <p:cNvSpPr>
            <a:spLocks noGrp="1" noChangeArrowheads="1"/>
          </p:cNvSpPr>
          <p:nvPr>
            <p:ph type="body" idx="1"/>
          </p:nvPr>
        </p:nvSpPr>
        <p:spPr>
          <a:xfrm>
            <a:off x="934720" y="4416425"/>
            <a:ext cx="5140960" cy="4181475"/>
          </a:xfrm>
          <a:noFill/>
          <a:ln/>
        </p:spPr>
        <p:txBody>
          <a:bodyPr/>
          <a:lstStyle/>
          <a:p>
            <a:pPr lvl="0"/>
            <a:r>
              <a:rPr lang="en-US" sz="1200" b="1" kern="1200" dirty="0" smtClean="0">
                <a:solidFill>
                  <a:schemeClr val="tx1"/>
                </a:solidFill>
                <a:effectLst/>
                <a:latin typeface="+mn-lt"/>
                <a:ea typeface="+mn-ea"/>
                <a:cs typeface="+mn-cs"/>
              </a:rPr>
              <a:t>RevPAR growth was +0.6%, which means that the Q1 result was +1.5%, well below expectations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ADR was only up +0.6% which is the lowest increase in room rate since June 2010</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RevPAR upcycle is now in month 109</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We recorded the highest March occupancy ever, but ADR change was the lowest March change this 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one-third of all March US RevPAR growth was generated by San Francisco</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smtClean="0"/>
          </a:p>
        </p:txBody>
      </p:sp>
      <p:sp>
        <p:nvSpPr>
          <p:cNvPr id="4" name="Header Placeholder 3"/>
          <p:cNvSpPr>
            <a:spLocks noGrp="1"/>
          </p:cNvSpPr>
          <p:nvPr>
            <p:ph type="hdr" sz="quarter" idx="10"/>
          </p:nvPr>
        </p:nvSpPr>
        <p:spPr/>
        <p:txBody>
          <a:bodyPr/>
          <a:lstStyle/>
          <a:p>
            <a:r>
              <a:rPr lang="en-US" dirty="0" smtClean="0">
                <a:solidFill>
                  <a:prstClr val="black"/>
                </a:solidFill>
              </a:rPr>
              <a:t>LIIC ALIS 2014</a:t>
            </a:r>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641209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RevPAR revenues increased 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Rooms Expense( +3.3%) outpaced rooms revenue per available room (RevPAR) growth (+2.4%), but F&amp;B and Other departments had higher revenues than expenses</a:t>
            </a:r>
            <a:endParaRPr lang="en-US" dirty="0" smtClean="0"/>
          </a:p>
          <a:p>
            <a:pPr marL="171450" indent="-171450">
              <a:buFont typeface="Arial" panose="020B0604020202020204" pitchFamily="34" charset="0"/>
              <a:buChar char="•"/>
            </a:pPr>
            <a:r>
              <a:rPr lang="en-US" dirty="0" smtClean="0"/>
              <a:t>Miscellaneous</a:t>
            </a:r>
            <a:r>
              <a:rPr lang="en-US" baseline="0" dirty="0" smtClean="0"/>
              <a:t> Income had the largest revenue increase at 11.3% - the highest we’ve seen, largely due to continued emphasis on fee-based revenues including cancellation fees and resort fees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Labor costs increased 4.0% in 2018, up again to higher levels as seen in 2016 and 2015 , and much higher than revenue growth – the 3</a:t>
            </a:r>
            <a:r>
              <a:rPr lang="en-US" baseline="30000" dirty="0" smtClean="0"/>
              <a:t>rd</a:t>
            </a:r>
            <a:r>
              <a:rPr lang="en-US" baseline="0" dirty="0" smtClean="0"/>
              <a:t> consecutive year labor growth outpaced revenue growth</a:t>
            </a:r>
          </a:p>
        </p:txBody>
      </p:sp>
      <p:sp>
        <p:nvSpPr>
          <p:cNvPr id="4" name="Slide Number Placeholder 3"/>
          <p:cNvSpPr>
            <a:spLocks noGrp="1"/>
          </p:cNvSpPr>
          <p:nvPr>
            <p:ph type="sldNum" sz="quarter" idx="10"/>
          </p:nvPr>
        </p:nvSpPr>
        <p:spPr/>
        <p:txBody>
          <a:bodyPr/>
          <a:lstStyle/>
          <a:p>
            <a:fld id="{7E934C36-BC19-4580-92D2-23A9815D8EA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1127302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46088" y="714375"/>
            <a:ext cx="6343650" cy="3568700"/>
          </a:xfrm>
          <a:ln/>
        </p:spPr>
      </p:sp>
      <p:sp>
        <p:nvSpPr>
          <p:cNvPr id="128003" name="Rectangle 3"/>
          <p:cNvSpPr>
            <a:spLocks noGrp="1" noChangeArrowheads="1"/>
          </p:cNvSpPr>
          <p:nvPr>
            <p:ph type="body" idx="1"/>
          </p:nvPr>
        </p:nvSpPr>
        <p:spPr>
          <a:xfrm>
            <a:off x="965523" y="4521904"/>
            <a:ext cx="5303301" cy="4282662"/>
          </a:xfrm>
          <a:noFill/>
          <a:ln/>
        </p:spPr>
        <p:txBody>
          <a:bodyPr/>
          <a:lstStyle/>
          <a:p>
            <a:pPr eaLnBrk="1" hangingPunct="1"/>
            <a:r>
              <a:rPr lang="en-US" dirty="0" smtClean="0">
                <a:latin typeface="Arial" pitchFamily="34" charset="0"/>
              </a:rPr>
              <a:t>Since</a:t>
            </a:r>
            <a:r>
              <a:rPr lang="en-US" baseline="0" dirty="0" smtClean="0">
                <a:latin typeface="Arial" pitchFamily="34" charset="0"/>
              </a:rPr>
              <a:t> the close of the convention center, supply has been outpacing demand. I expect this is due to less group business, over 1,000 rooms have been added since 2016 including a 600 </a:t>
            </a:r>
            <a:r>
              <a:rPr lang="en-US" baseline="0" dirty="0" err="1" smtClean="0">
                <a:latin typeface="Arial" pitchFamily="34" charset="0"/>
              </a:rPr>
              <a:t>romm</a:t>
            </a:r>
            <a:r>
              <a:rPr lang="en-US" baseline="0" dirty="0" smtClean="0">
                <a:latin typeface="Arial" pitchFamily="34" charset="0"/>
              </a:rPr>
              <a:t> Omni a block away.</a:t>
            </a:r>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901200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46088" y="714375"/>
            <a:ext cx="6343650" cy="3568700"/>
          </a:xfrm>
          <a:ln/>
        </p:spPr>
      </p:sp>
      <p:sp>
        <p:nvSpPr>
          <p:cNvPr id="128003" name="Rectangle 3"/>
          <p:cNvSpPr>
            <a:spLocks noGrp="1" noChangeArrowheads="1"/>
          </p:cNvSpPr>
          <p:nvPr>
            <p:ph type="body" idx="1"/>
          </p:nvPr>
        </p:nvSpPr>
        <p:spPr>
          <a:xfrm>
            <a:off x="965523" y="4521904"/>
            <a:ext cx="5303301" cy="4282662"/>
          </a:xfrm>
          <a:noFill/>
          <a:ln/>
        </p:spPr>
        <p:txBody>
          <a:bodyPr/>
          <a:lstStyle/>
          <a:p>
            <a:pPr eaLnBrk="1" hangingPunct="1"/>
            <a:r>
              <a:rPr lang="en-US" dirty="0" smtClean="0">
                <a:latin typeface="Arial" pitchFamily="34" charset="0"/>
              </a:rPr>
              <a:t>While occupancy</a:t>
            </a:r>
            <a:r>
              <a:rPr lang="en-US" baseline="0" dirty="0" smtClean="0">
                <a:latin typeface="Arial" pitchFamily="34" charset="0"/>
              </a:rPr>
              <a:t> growth was negative during the closure, ADR growth was still strong around the 2% market. I expect we will continue to see ADR growth and occupancy growth looks like it may be on an uphill swing with the return of group business</a:t>
            </a:r>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82345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46088" y="714375"/>
            <a:ext cx="6343650" cy="3568700"/>
          </a:xfrm>
          <a:ln/>
        </p:spPr>
      </p:sp>
      <p:sp>
        <p:nvSpPr>
          <p:cNvPr id="128003" name="Rectangle 3"/>
          <p:cNvSpPr>
            <a:spLocks noGrp="1" noChangeArrowheads="1"/>
          </p:cNvSpPr>
          <p:nvPr>
            <p:ph type="body" idx="1"/>
          </p:nvPr>
        </p:nvSpPr>
        <p:spPr>
          <a:xfrm>
            <a:off x="965523" y="4521904"/>
            <a:ext cx="5303301" cy="4282662"/>
          </a:xfrm>
          <a:noFill/>
          <a:ln/>
        </p:spPr>
        <p:txBody>
          <a:bodyPr/>
          <a:lstStyle/>
          <a:p>
            <a:pPr eaLnBrk="1" hangingPunct="1"/>
            <a:r>
              <a:rPr lang="en-US" dirty="0" smtClean="0">
                <a:latin typeface="Arial" pitchFamily="34" charset="0"/>
              </a:rPr>
              <a:t>Looking</a:t>
            </a:r>
            <a:r>
              <a:rPr lang="en-US" baseline="0" dirty="0" smtClean="0">
                <a:latin typeface="Arial" pitchFamily="34" charset="0"/>
              </a:rPr>
              <a:t> at segmentation </a:t>
            </a:r>
            <a:r>
              <a:rPr lang="en-US" baseline="0" dirty="0" err="1" smtClean="0">
                <a:latin typeface="Arial" pitchFamily="34" charset="0"/>
              </a:rPr>
              <a:t>data,demand</a:t>
            </a:r>
            <a:r>
              <a:rPr lang="en-US" baseline="0" dirty="0" smtClean="0">
                <a:latin typeface="Arial" pitchFamily="34" charset="0"/>
              </a:rPr>
              <a:t> growth has been consistently transient driven and growing while group demand has remained steady even during the closure of the convention center wasn’t hit to hard. It will be interesting to watch group demand in 2019 with a full year of the new convention business</a:t>
            </a:r>
            <a:endParaRPr lang="en-US" dirty="0" smtClean="0">
              <a:latin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795549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August 2018</a:t>
            </a:r>
            <a:r>
              <a:rPr lang="en-US" baseline="0" dirty="0" smtClean="0"/>
              <a:t> was the month with the biggest decline in occupancy while </a:t>
            </a:r>
            <a:r>
              <a:rPr lang="en-US" baseline="0" dirty="0" err="1" smtClean="0"/>
              <a:t>april</a:t>
            </a:r>
            <a:r>
              <a:rPr lang="en-US" baseline="0" dirty="0" smtClean="0"/>
              <a:t> and November are the only two months that saw positive growth. As the year progressed with the reopening of the convention center, ADR growth saw it’s best month in November driving </a:t>
            </a:r>
            <a:r>
              <a:rPr lang="en-US" baseline="0" dirty="0" err="1" smtClean="0"/>
              <a:t>revpar</a:t>
            </a:r>
            <a:r>
              <a:rPr lang="en-US" baseline="0" dirty="0" smtClean="0"/>
              <a:t> for a year high of 3.7% growth. The 13% increase in supply was the key contributor to the occupancy decline and the ADR growth was not enough to cover the decline during the closure.</a:t>
            </a:r>
          </a:p>
        </p:txBody>
      </p:sp>
      <p:sp>
        <p:nvSpPr>
          <p:cNvPr id="4" name="Slide Number Placeholder 3"/>
          <p:cNvSpPr>
            <a:spLocks noGrp="1"/>
          </p:cNvSpPr>
          <p:nvPr>
            <p:ph type="sldNum" sz="quarter" idx="10"/>
          </p:nvPr>
        </p:nvSpPr>
        <p:spPr/>
        <p:txBody>
          <a:bodyPr/>
          <a:lstStyle/>
          <a:p>
            <a:fld id="{7E934C36-BC19-4580-92D2-23A9815D8EA4}"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0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jpe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jpe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8.xml"/><Relationship Id="rId2" Type="http://schemas.openxmlformats.org/officeDocument/2006/relationships/image" Target="../media/image2.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jpe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4.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2.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1.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9.xml"/><Relationship Id="rId2" Type="http://schemas.openxmlformats.org/officeDocument/2006/relationships/image" Target="../media/image2.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5.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jpe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10.xml"/><Relationship Id="rId2" Type="http://schemas.openxmlformats.org/officeDocument/2006/relationships/image" Target="../media/image2.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5.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jpe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11.xml"/><Relationship Id="rId2" Type="http://schemas.openxmlformats.org/officeDocument/2006/relationships/image" Target="../media/image2.jpeg"/></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5.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jpe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5.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5.pn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5.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12.xml"/><Relationship Id="rId2" Type="http://schemas.openxmlformats.org/officeDocument/2006/relationships/image" Target="../media/image2.jpe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6.jpe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5.pn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5.pn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5.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13.xml"/><Relationship Id="rId2" Type="http://schemas.openxmlformats.org/officeDocument/2006/relationships/image" Target="../media/image2.jpe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8.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9.png"/><Relationship Id="rId7" Type="http://schemas.openxmlformats.org/officeDocument/2006/relationships/image" Target="../media/image4.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2.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1.png"/><Relationship Id="rId1" Type="http://schemas.openxmlformats.org/officeDocument/2006/relationships/slideMaster" Target="../slideMasters/slideMaster4.xml"/><Relationship Id="rId2" Type="http://schemas.openxmlformats.org/officeDocument/2006/relationships/image" Target="../media/image2.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e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1.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Master" Target="../slideMasters/slideMaster6.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B0555-1E56-4BA7-849C-DD945C807A2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31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B0555-1E56-4BA7-849C-DD945C807A2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7099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053675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583544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5141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88843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92604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87079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6796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90291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14620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585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B0555-1E56-4BA7-849C-DD945C807A2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64959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9817168"/>
      </p:ext>
    </p:extLst>
  </p:cSld>
  <p:clrMapOvr>
    <a:masterClrMapping/>
  </p:clrMapOv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7674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2193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287979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33237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860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49236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88544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3621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628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02690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29212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4272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_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lumMod val="50000"/>
                  </a:schemeClr>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a:t>Strapline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3828641"/>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it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white"/>
                </a:solidFill>
              </a:rPr>
              <a:t>© 2018 STR. All Rights Reserved. </a:t>
            </a:r>
          </a:p>
        </p:txBody>
      </p:sp>
      <p:sp>
        <p:nvSpPr>
          <p:cNvPr id="5"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bg1"/>
                </a:solidFill>
                <a:latin typeface="+mn-lt"/>
                <a:cs typeface="Arial" pitchFamily="34" charset="0"/>
              </a:defRPr>
            </a:lvl1pPr>
          </a:lstStyle>
          <a:p>
            <a:r>
              <a:rPr lang="en-US" dirty="0" smtClean="0"/>
              <a:t>Title</a:t>
            </a:r>
            <a:endParaRPr lang="en-GB" dirty="0"/>
          </a:p>
        </p:txBody>
      </p:sp>
      <p:sp>
        <p:nvSpPr>
          <p:cNvPr id="8"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400">
                <a:solidFill>
                  <a:schemeClr val="bg1"/>
                </a:solidFill>
                <a:latin typeface="+mn-lt"/>
                <a:cs typeface="Arial" pitchFamily="34" charset="0"/>
              </a:defRPr>
            </a:lvl1pPr>
          </a:lstStyle>
          <a:p>
            <a:pPr lvl="0"/>
            <a:r>
              <a:rPr lang="en-GB" dirty="0" smtClean="0"/>
              <a:t>Strapline</a:t>
            </a:r>
            <a:endParaRPr lang="en-GB" dirty="0"/>
          </a:p>
        </p:txBody>
      </p:sp>
      <p:sp>
        <p:nvSpPr>
          <p:cNvPr id="9"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400">
                <a:solidFill>
                  <a:schemeClr val="bg1"/>
                </a:solidFill>
                <a:latin typeface="+mn-lt"/>
                <a:cs typeface="Arial" pitchFamily="34" charset="0"/>
              </a:defRPr>
            </a:lvl1pPr>
          </a:lstStyle>
          <a:p>
            <a:pPr lvl="0"/>
            <a:r>
              <a:rPr lang="en-GB" dirty="0" smtClean="0"/>
              <a:t>Strapline</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4487809"/>
      </p:ext>
    </p:extLst>
  </p:cSld>
  <p:clrMapOvr>
    <a:masterClrMapping/>
  </p:clrMapOv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923761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64142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808047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0483381"/>
      </p:ext>
    </p:extLst>
  </p:cSld>
  <p:clrMapOvr>
    <a:masterClrMapping/>
  </p:clrMapOv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0084128"/>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94422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9508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a:solidFill>
                  <a:srgbClr val="3F3F3F"/>
                </a:solidFill>
              </a:rPr>
              <a:t>© 2019  STR, Inc. All Rights Reserved. </a:t>
            </a:r>
          </a:p>
          <a:p>
            <a:r>
              <a:rPr lang="en-US" sz="1067" dirty="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3603826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974547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040552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59737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990275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146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093658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93533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4967451"/>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3708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40026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6590262"/>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3379704"/>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90463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87834965"/>
      </p:ext>
    </p:extLst>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4306242"/>
      </p:ext>
    </p:extLst>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7407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8287855"/>
      </p:ext>
    </p:extLst>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57823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37105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0595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26330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53622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128392"/>
      </p:ext>
    </p:extLst>
  </p:cSld>
  <p:clrMapOvr>
    <a:masterClrMapping/>
  </p:clrMapOv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449969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6279635"/>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a:solidFill>
                  <a:srgbClr val="3F3F3F"/>
                </a:solidFill>
              </a:rPr>
              <a:t>© 2017  STR, Inc. All Rights Reserved. </a:t>
            </a:r>
          </a:p>
          <a:p>
            <a:r>
              <a:rPr lang="en-US" sz="1067" dirty="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009833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
        <p:nvSpPr>
          <p:cNvPr id="2" name="TextBox 1"/>
          <p:cNvSpPr txBox="1"/>
          <p:nvPr userDrawn="1"/>
        </p:nvSpPr>
        <p:spPr>
          <a:xfrm>
            <a:off x="11604172" y="6475533"/>
            <a:ext cx="457200" cy="297454"/>
          </a:xfrm>
          <a:prstGeom prst="rect">
            <a:avLst/>
          </a:prstGeom>
          <a:noFill/>
        </p:spPr>
        <p:txBody>
          <a:bodyPr wrap="square" rtlCol="0">
            <a:spAutoFit/>
          </a:bodyPr>
          <a:lstStyle/>
          <a:p>
            <a:fld id="{30FC902F-53DF-4A75-BAFE-CBD055D80964}"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255629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2018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3687584"/>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
        <p:nvSpPr>
          <p:cNvPr id="5" name="TextBox 4"/>
          <p:cNvSpPr txBox="1"/>
          <p:nvPr userDrawn="1"/>
        </p:nvSpPr>
        <p:spPr>
          <a:xfrm>
            <a:off x="11604172" y="6475533"/>
            <a:ext cx="457200" cy="297454"/>
          </a:xfrm>
          <a:prstGeom prst="rect">
            <a:avLst/>
          </a:prstGeom>
          <a:noFill/>
        </p:spPr>
        <p:txBody>
          <a:bodyPr wrap="square" rtlCol="0">
            <a:spAutoFit/>
          </a:bodyPr>
          <a:lstStyle/>
          <a:p>
            <a:fld id="{30FC902F-53DF-4A75-BAFE-CBD055D80964}"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629607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754645"/>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58414"/>
            <a:ext cx="2232857" cy="6750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2473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805743"/>
      </p:ext>
    </p:extLst>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58414"/>
            <a:ext cx="2232857" cy="6750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0309106"/>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6332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382828"/>
            <a:ext cx="2232857" cy="675025"/>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7235718"/>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14249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24" name="Picture 23"/>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58414"/>
            <a:ext cx="2232857" cy="6750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033171"/>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21090"/>
            <a:ext cx="2232857" cy="675025"/>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308975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21090"/>
            <a:ext cx="2232857" cy="67502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1336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
        <p:nvSpPr>
          <p:cNvPr id="5" name="TextBox 4"/>
          <p:cNvSpPr txBox="1"/>
          <p:nvPr userDrawn="1"/>
        </p:nvSpPr>
        <p:spPr>
          <a:xfrm>
            <a:off x="11604172" y="6475533"/>
            <a:ext cx="457200" cy="297454"/>
          </a:xfrm>
          <a:prstGeom prst="rect">
            <a:avLst/>
          </a:prstGeom>
          <a:noFill/>
        </p:spPr>
        <p:txBody>
          <a:bodyPr wrap="square" rtlCol="0">
            <a:spAutoFit/>
          </a:bodyPr>
          <a:lstStyle/>
          <a:p>
            <a:fld id="{30FC902F-53DF-4A75-BAFE-CBD055D80964}"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5105262"/>
      </p:ext>
    </p:extLst>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arkBkgd-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63616" y="424977"/>
            <a:ext cx="10817185" cy="714240"/>
          </a:xfrm>
          <a:prstGeom prst="rect">
            <a:avLst/>
          </a:prstGeom>
        </p:spPr>
        <p:txBody>
          <a:bodyPr vert="horz" lIns="0" tIns="0" rIns="0" bIns="0" rtlCol="0" anchor="b">
            <a:normAutofit/>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663616" y="1452811"/>
            <a:ext cx="10817185" cy="44763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524087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307840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32658611"/>
      </p:ext>
    </p:extLst>
  </p:cSld>
  <p:clrMapOvr>
    <a:masterClrMapping/>
  </p:clrMapOvr>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899727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7052241"/>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a:solidFill>
                  <a:srgbClr val="3F3F3F"/>
                </a:solidFill>
              </a:rPr>
              <a:t>© 2019  STR, Inc. All Rights Reserved. </a:t>
            </a:r>
          </a:p>
          <a:p>
            <a:r>
              <a:rPr lang="en-US" sz="1067" dirty="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246963"/>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08215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98168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691781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785033"/>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934311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98342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26081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41081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551424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9291161"/>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6035303"/>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354917"/>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996681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53704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55408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81145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29150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8981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8960914"/>
      </p:ext>
    </p:extLst>
  </p:cSld>
  <p:clrMapOvr>
    <a:masterClrMapping/>
  </p:clrMapOvr>
</p:sldLayout>
</file>

<file path=ppt/slideLayouts/slideLayout1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57027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2630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44574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6232"/>
      </p:ext>
    </p:extLst>
  </p:cSld>
  <p:clrMapOvr>
    <a:masterClrMapping/>
  </p:clrMapOvr>
  <p:transition/>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1237568"/>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7313323"/>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smtClean="0">
                <a:solidFill>
                  <a:srgbClr val="3F3F3F"/>
                </a:solidFill>
              </a:rPr>
              <a:t>© 2019  STR, Inc. All Rights Reserved. </a:t>
            </a:r>
          </a:p>
          <a:p>
            <a:r>
              <a:rPr lang="en-US" sz="1067" dirty="0" smtClean="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4514257"/>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9050871"/>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smtClean="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8779464"/>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40887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B0555-1E56-4BA7-849C-DD945C807A2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490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3371069"/>
      </p:ext>
    </p:extLst>
  </p:cSld>
  <p:clrMapOvr>
    <a:masterClrMapping/>
  </p:clrMapOvr>
</p:sldLayout>
</file>

<file path=ppt/slideLayouts/slideLayout2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457493"/>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195844"/>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6190505"/>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4948238"/>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7236144"/>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323460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4610371"/>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738301"/>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446005"/>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3478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1095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25717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6807309"/>
      </p:ext>
    </p:extLst>
  </p:cSld>
  <p:clrMapOvr>
    <a:masterClrMapping/>
  </p:clrMapOvr>
</p:sldLayout>
</file>

<file path=ppt/slideLayouts/slideLayout2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60853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02936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02676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3576066"/>
      </p:ext>
    </p:extLst>
  </p:cSld>
  <p:clrMapOvr>
    <a:masterClrMapping/>
  </p:clrMapOvr>
</p:sldLayout>
</file>

<file path=ppt/slideLayouts/slideLayout2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3704527"/>
      </p:ext>
    </p:extLst>
  </p:cSld>
  <p:clrMapOvr>
    <a:masterClrMapping/>
  </p:clrMapOvr>
</p:sldLayout>
</file>

<file path=ppt/slideLayouts/slideLayout2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8824799"/>
      </p:ext>
    </p:extLst>
  </p:cSld>
  <p:clrMapOvr>
    <a:masterClrMapping/>
  </p:clrMapOvr>
  <p:transition/>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6375266"/>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90431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09583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smtClean="0">
                <a:solidFill>
                  <a:srgbClr val="3F3F3F"/>
                </a:solidFill>
              </a:rPr>
              <a:t>© 2019  STR, Inc. All Rights Reserved. </a:t>
            </a:r>
          </a:p>
          <a:p>
            <a:r>
              <a:rPr lang="en-US" sz="1067" dirty="0" smtClean="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923880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775968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smtClean="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5908071"/>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8842964"/>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540698"/>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6443075"/>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917102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870885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114449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62015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_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lumMod val="50000"/>
                  </a:schemeClr>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a:t>Strapline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3304434"/>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6329506"/>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417138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302047"/>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2765318"/>
      </p:ext>
    </p:extLst>
  </p:cSld>
  <p:clrMapOvr>
    <a:masterClrMapping/>
  </p:clrMapOvr>
</p:sldLayout>
</file>

<file path=ppt/slideLayouts/slideLayout2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184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9634575"/>
      </p:ext>
    </p:extLst>
  </p:cSld>
  <p:clrMapOvr>
    <a:masterClrMapping/>
  </p:clrMapOvr>
</p:sldLayout>
</file>

<file path=ppt/slideLayouts/slideLayout2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1028048"/>
      </p:ext>
    </p:extLst>
  </p:cSld>
  <p:clrMapOvr>
    <a:masterClrMapping/>
  </p:clrMapOvr>
</p:sldLayout>
</file>

<file path=ppt/slideLayouts/slideLayout2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984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10323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543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474331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2026654"/>
      </p:ext>
    </p:extLst>
  </p:cSld>
  <p:clrMapOvr>
    <a:masterClrMapping/>
  </p:clrMapOvr>
</p:sldLayout>
</file>

<file path=ppt/slideLayouts/slideLayout2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938894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164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smtClean="0">
                <a:solidFill>
                  <a:srgbClr val="3F3F3F"/>
                </a:solidFill>
              </a:rPr>
              <a:t>© 2019  STR, Inc. All Rights Reserved. </a:t>
            </a:r>
          </a:p>
          <a:p>
            <a:r>
              <a:rPr lang="en-US" sz="1067" dirty="0" smtClean="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702637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7656777"/>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smtClean="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8208519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2288552"/>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8828818"/>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2131418"/>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7524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170753"/>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sz="4000"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4390175"/>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529865"/>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7819053"/>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81920004"/>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041121"/>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sz="4000"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smtClean="0">
                <a:solidFill>
                  <a:prstClr val="white"/>
                </a:solidFill>
              </a:rPr>
              <a:t>© 2019  STR, Inc. All Rights Reserved. </a:t>
            </a:r>
          </a:p>
          <a:p>
            <a:r>
              <a:rPr lang="en-US" sz="1067" dirty="0" smtClean="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endParaRPr lang="en-US" sz="1067" dirty="0">
              <a:solidFill>
                <a:prstClr val="white"/>
              </a:solidFill>
            </a:endParaRP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3431019"/>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77240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7528749"/>
      </p:ext>
    </p:extLst>
  </p:cSld>
  <p:clrMapOvr>
    <a:masterClrMapping/>
  </p:clrMapOvr>
</p:sldLayout>
</file>

<file path=ppt/slideLayouts/slideLayout2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569897"/>
      </p:ext>
    </p:extLst>
  </p:cSld>
  <p:clrMapOvr>
    <a:masterClrMapping/>
  </p:clrMapOvr>
</p:sldLayout>
</file>

<file path=ppt/slideLayouts/slideLayout2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12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3139826"/>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97054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90439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4996297"/>
      </p:ext>
    </p:extLst>
  </p:cSld>
  <p:clrMapOvr>
    <a:masterClrMapping/>
  </p:clrMapOvr>
</p:sldLayout>
</file>

<file path=ppt/slideLayouts/slideLayout2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smtClean="0">
                <a:solidFill>
                  <a:srgbClr val="3F3F3F">
                    <a:lumMod val="60000"/>
                    <a:lumOff val="40000"/>
                  </a:srgbClr>
                </a:solidFill>
              </a:rPr>
              <a:t>© 2019 STR. All Rights Reserved. </a:t>
            </a:r>
            <a:endParaRPr lang="en-US" sz="1067" dirty="0">
              <a:solidFill>
                <a:srgbClr val="3F3F3F">
                  <a:lumMod val="60000"/>
                  <a:lumOff val="4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689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2624935"/>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93055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3752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B0555-1E56-4BA7-849C-DD945C807A26}" type="datetimeFigureOut">
              <a:rPr lang="en-US" smtClean="0"/>
              <a:pPr/>
              <a:t>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92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a:solidFill>
                  <a:srgbClr val="3F3F3F"/>
                </a:solidFill>
              </a:rPr>
              <a:t>© 2019  STR, Inc. All Rights Reserved. </a:t>
            </a:r>
          </a:p>
          <a:p>
            <a:r>
              <a:rPr lang="en-US" sz="1067" dirty="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87390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435131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3253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42335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493846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17396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996737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228168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8128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1719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B0555-1E56-4BA7-849C-DD945C807A26}" type="datetimeFigureOut">
              <a:rPr lang="en-US" smtClean="0"/>
              <a:pPr/>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0004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76965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04367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35793"/>
            <a:ext cx="2250805" cy="689839"/>
          </a:xfrm>
          <a:prstGeom prst="rect">
            <a:avLst/>
          </a:prstGeom>
        </p:spPr>
      </p:pic>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64991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smtClean="0"/>
              <a:t>Click to edit Master title style</a:t>
            </a:r>
            <a:endParaRPr lang="en-US"/>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Click to edit Master text styles</a:t>
            </a:r>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746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6684"/>
            <a:ext cx="5156200" cy="43497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9868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2320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2698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26594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8891085"/>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smtClean="0"/>
              <a:t>Click to edit Master title style</a:t>
            </a:r>
            <a:endParaRPr lang="en-US"/>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smtClean="0"/>
              <a:t>Click icon to add picture</a:t>
            </a:r>
            <a:endParaRPr lang="en-US" dirty="0"/>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Click to edit Master text styles</a:t>
            </a:r>
          </a:p>
        </p:txBody>
      </p:sp>
      <p:sp>
        <p:nvSpPr>
          <p:cNvPr id="8" name="TextBox 7"/>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306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B0555-1E56-4BA7-849C-DD945C807A26}" type="datetimeFigureOut">
              <a:rPr lang="en-US" smtClean="0"/>
              <a:pPr/>
              <a:t>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5333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smtClean="0"/>
              <a:t>Click to edit Master title style</a:t>
            </a:r>
            <a:endParaRPr lang="en-US"/>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a:p>
        </p:txBody>
      </p:sp>
      <p:sp>
        <p:nvSpPr>
          <p:cNvPr id="7" name="TextBox 6"/>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284230"/>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4570919"/>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277866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775237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a:solidFill>
                  <a:srgbClr val="3F3F3F"/>
                </a:solidFill>
              </a:rPr>
              <a:t>© 2017  STR, Inc. All Rights Reserved. </a:t>
            </a:r>
          </a:p>
          <a:p>
            <a:r>
              <a:rPr lang="en-US" sz="1067" dirty="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492730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
        <p:nvSpPr>
          <p:cNvPr id="2" name="TextBox 1"/>
          <p:cNvSpPr txBox="1"/>
          <p:nvPr userDrawn="1"/>
        </p:nvSpPr>
        <p:spPr>
          <a:xfrm>
            <a:off x="11604172" y="6475533"/>
            <a:ext cx="457200" cy="297454"/>
          </a:xfrm>
          <a:prstGeom prst="rect">
            <a:avLst/>
          </a:prstGeom>
          <a:noFill/>
        </p:spPr>
        <p:txBody>
          <a:bodyPr wrap="square" rtlCol="0">
            <a:spAutoFit/>
          </a:bodyPr>
          <a:lstStyle/>
          <a:p>
            <a:fld id="{30FC902F-53DF-4A75-BAFE-CBD055D80964}"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9969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2018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15290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
        <p:nvSpPr>
          <p:cNvPr id="5" name="TextBox 4"/>
          <p:cNvSpPr txBox="1"/>
          <p:nvPr userDrawn="1"/>
        </p:nvSpPr>
        <p:spPr>
          <a:xfrm>
            <a:off x="11604172" y="6475533"/>
            <a:ext cx="457200" cy="297454"/>
          </a:xfrm>
          <a:prstGeom prst="rect">
            <a:avLst/>
          </a:prstGeom>
          <a:noFill/>
        </p:spPr>
        <p:txBody>
          <a:bodyPr wrap="square" rtlCol="0">
            <a:spAutoFit/>
          </a:bodyPr>
          <a:lstStyle/>
          <a:p>
            <a:fld id="{30FC902F-53DF-4A75-BAFE-CBD055D80964}"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7245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070620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58414"/>
            <a:ext cx="2232857" cy="6750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55644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B0555-1E56-4BA7-849C-DD945C807A26}" type="datetimeFigureOut">
              <a:rPr lang="en-US" smtClean="0"/>
              <a:pPr/>
              <a:t>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3304689"/>
      </p:ext>
    </p:extLst>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58414"/>
            <a:ext cx="2232857" cy="6750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77121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777221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382828"/>
            <a:ext cx="2232857" cy="675025"/>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2135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92242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24" name="Picture 23"/>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58414"/>
            <a:ext cx="2232857" cy="6750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20733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Linked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171875"/>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15865"/>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774703"/>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smtClean="0"/>
              <a:t>www.str.com</a:t>
            </a:r>
          </a:p>
          <a:p>
            <a:pPr lvl="0"/>
            <a:endParaRPr lang="en-US" dirty="0" smtClean="0"/>
          </a:p>
        </p:txBody>
      </p:sp>
      <p:sp>
        <p:nvSpPr>
          <p:cNvPr id="12" name="TextBox 11"/>
          <p:cNvSpPr txBox="1"/>
          <p:nvPr userDrawn="1"/>
        </p:nvSpPr>
        <p:spPr>
          <a:xfrm>
            <a:off x="533400" y="5991845"/>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21090"/>
            <a:ext cx="2232857" cy="675025"/>
          </a:xfrm>
          <a:prstGeom prst="rect">
            <a:avLst/>
          </a:prstGeom>
        </p:spPr>
      </p:pic>
      <p:pic>
        <p:nvPicPr>
          <p:cNvPr id="16" name="Picture 2" descr="C:\Users\agaffron\AppData\Local\Temp\brand guideline logos\TwitterLogo_white.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616252"/>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867950"/>
            <a:ext cx="573535" cy="418103"/>
          </a:xfrm>
          <a:prstGeom prst="rect">
            <a:avLst/>
          </a:prstGeom>
        </p:spPr>
      </p:pic>
      <p:pic>
        <p:nvPicPr>
          <p:cNvPr id="20" name="Picture 2" descr="Z:\Branding materials\Powerpoint Template\www.png"/>
          <p:cNvPicPr>
            <a:picLocks noChangeAspect="1" noChangeArrowheads="1"/>
          </p:cNvPicPr>
          <p:nvPr userDrawn="1"/>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46101"/>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009305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You_Email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694411"/>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233887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297239"/>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www.str.com</a:t>
            </a:r>
          </a:p>
          <a:p>
            <a:pPr lvl="0"/>
            <a:endParaRPr lang="en-US" dirty="0" smtClean="0"/>
          </a:p>
          <a:p>
            <a:pPr lvl="0"/>
            <a:endParaRPr lang="en-US" dirty="0" smtClean="0"/>
          </a:p>
        </p:txBody>
      </p:sp>
      <p:sp>
        <p:nvSpPr>
          <p:cNvPr id="11" name="TextBox 10"/>
          <p:cNvSpPr txBox="1"/>
          <p:nvPr userDrawn="1"/>
        </p:nvSpPr>
        <p:spPr>
          <a:xfrm>
            <a:off x="533400" y="6029169"/>
            <a:ext cx="9042400" cy="749179"/>
          </a:xfrm>
          <a:prstGeom prst="rect">
            <a:avLst/>
          </a:prstGeom>
          <a:noFill/>
        </p:spPr>
        <p:txBody>
          <a:bodyPr wrap="square" rtlCol="0">
            <a:spAutoFit/>
          </a:bodyPr>
          <a:lstStyle/>
          <a:p>
            <a:r>
              <a:rPr lang="en-US" sz="1067" dirty="0">
                <a:solidFill>
                  <a:prstClr val="white"/>
                </a:solidFill>
              </a:rPr>
              <a:t>© 2018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21090"/>
            <a:ext cx="855460" cy="704541"/>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2850" y="5221090"/>
            <a:ext cx="2232857" cy="67502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374" y="3406418"/>
            <a:ext cx="573535" cy="418103"/>
          </a:xfrm>
          <a:prstGeom prst="rect">
            <a:avLst/>
          </a:prstGeom>
        </p:spPr>
      </p:pic>
      <p:pic>
        <p:nvPicPr>
          <p:cNvPr id="18" name="Picture 2" descr="Z:\Branding materials\Powerpoint Template\www.png"/>
          <p:cNvPicPr>
            <a:picLocks noChangeAspect="1" noChangeArrowheads="1"/>
          </p:cNvPicPr>
          <p:nvPr userDrawn="1"/>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2113" y="4246369"/>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981976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2018 STR. All Rights Reserved. </a:t>
            </a:r>
          </a:p>
        </p:txBody>
      </p:sp>
      <p:sp>
        <p:nvSpPr>
          <p:cNvPr id="5" name="TextBox 4"/>
          <p:cNvSpPr txBox="1"/>
          <p:nvPr userDrawn="1"/>
        </p:nvSpPr>
        <p:spPr>
          <a:xfrm>
            <a:off x="11604172" y="6475533"/>
            <a:ext cx="457200" cy="297454"/>
          </a:xfrm>
          <a:prstGeom prst="rect">
            <a:avLst/>
          </a:prstGeom>
          <a:noFill/>
        </p:spPr>
        <p:txBody>
          <a:bodyPr wrap="square" rtlCol="0">
            <a:spAutoFit/>
          </a:bodyPr>
          <a:lstStyle/>
          <a:p>
            <a:fld id="{30FC902F-53DF-4A75-BAFE-CBD055D80964}"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533366"/>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arkBkgd-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63616" y="424977"/>
            <a:ext cx="10817185" cy="714240"/>
          </a:xfrm>
          <a:prstGeom prst="rect">
            <a:avLst/>
          </a:prstGeom>
        </p:spPr>
        <p:txBody>
          <a:bodyPr vert="horz" lIns="0" tIns="0" rIns="0" bIns="0" rtlCol="0" anchor="b">
            <a:normAutofit/>
          </a:bodyPr>
          <a:lstStyle>
            <a:lvl1pPr>
              <a:defRPr>
                <a:solidFill>
                  <a:schemeClr val="bg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663616" y="1452811"/>
            <a:ext cx="10817185" cy="447638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533760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vl1pPr>
          </a:lstStyle>
          <a:p>
            <a:pPr lvl="0"/>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23639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B0555-1E56-4BA7-849C-DD945C807A26}" type="datetimeFigureOut">
              <a:rPr lang="en-US" smtClean="0"/>
              <a:pPr/>
              <a:t>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7876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1440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0258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2762006"/>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485629"/>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7928383"/>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2820930"/>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3383658"/>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9758207"/>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4675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1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B0555-1E56-4BA7-849C-DD945C807A26}" type="datetimeFigureOut">
              <a:rPr lang="en-US" smtClean="0"/>
              <a:pPr/>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7736132"/>
      </p:ext>
    </p:extLst>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8837073"/>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_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
        <p:nvSpPr>
          <p:cNvPr id="8"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tx1">
                    <a:lumMod val="50000"/>
                  </a:schemeClr>
                </a:solidFill>
                <a:latin typeface="+mn-lt"/>
                <a:cs typeface="Arial" pitchFamily="34" charset="0"/>
              </a:defRPr>
            </a:lvl1pPr>
          </a:lstStyle>
          <a:p>
            <a:r>
              <a:rPr lang="en-US" dirty="0"/>
              <a:t>Title</a:t>
            </a:r>
            <a:endParaRPr lang="en-GB" dirty="0"/>
          </a:p>
        </p:txBody>
      </p:sp>
      <p:sp>
        <p:nvSpPr>
          <p:cNvPr id="9"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a:t>Strapline</a:t>
            </a:r>
          </a:p>
        </p:txBody>
      </p:sp>
      <p:sp>
        <p:nvSpPr>
          <p:cNvPr id="10"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400">
                <a:solidFill>
                  <a:schemeClr val="tx1">
                    <a:lumMod val="50000"/>
                  </a:schemeClr>
                </a:solidFill>
                <a:latin typeface="+mn-lt"/>
                <a:cs typeface="Arial" pitchFamily="34" charset="0"/>
              </a:defRPr>
            </a:lvl1pPr>
          </a:lstStyle>
          <a:p>
            <a:pPr lvl="0"/>
            <a:r>
              <a:rPr lang="en-GB" dirty="0"/>
              <a:t>Strapline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1638063"/>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it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white"/>
                </a:solidFill>
              </a:rPr>
              <a:t>© 2018 STR. All Rights Reserved. </a:t>
            </a:r>
          </a:p>
        </p:txBody>
      </p:sp>
      <p:sp>
        <p:nvSpPr>
          <p:cNvPr id="5" name="Title 1"/>
          <p:cNvSpPr>
            <a:spLocks noGrp="1"/>
          </p:cNvSpPr>
          <p:nvPr>
            <p:ph type="title" hasCustomPrompt="1"/>
          </p:nvPr>
        </p:nvSpPr>
        <p:spPr>
          <a:xfrm>
            <a:off x="576001" y="432002"/>
            <a:ext cx="9783850" cy="345972"/>
          </a:xfrm>
          <a:prstGeom prst="rect">
            <a:avLst/>
          </a:prstGeom>
        </p:spPr>
        <p:txBody>
          <a:bodyPr>
            <a:noAutofit/>
          </a:bodyPr>
          <a:lstStyle>
            <a:lvl1pPr algn="l">
              <a:lnSpc>
                <a:spcPts val="2667"/>
              </a:lnSpc>
              <a:defRPr sz="2800" b="1">
                <a:solidFill>
                  <a:schemeClr val="bg1"/>
                </a:solidFill>
                <a:latin typeface="+mn-lt"/>
                <a:cs typeface="Arial" pitchFamily="34" charset="0"/>
              </a:defRPr>
            </a:lvl1pPr>
          </a:lstStyle>
          <a:p>
            <a:r>
              <a:rPr lang="en-US" dirty="0" smtClean="0"/>
              <a:t>Title</a:t>
            </a:r>
            <a:endParaRPr lang="en-GB" dirty="0"/>
          </a:p>
        </p:txBody>
      </p:sp>
      <p:sp>
        <p:nvSpPr>
          <p:cNvPr id="8" name="Text Placeholder 7"/>
          <p:cNvSpPr>
            <a:spLocks noGrp="1"/>
          </p:cNvSpPr>
          <p:nvPr>
            <p:ph type="body" sz="quarter" idx="13" hasCustomPrompt="1"/>
          </p:nvPr>
        </p:nvSpPr>
        <p:spPr>
          <a:xfrm>
            <a:off x="576000" y="781882"/>
            <a:ext cx="9783851" cy="303340"/>
          </a:xfrm>
          <a:prstGeom prst="rect">
            <a:avLst/>
          </a:prstGeom>
        </p:spPr>
        <p:txBody>
          <a:bodyPr>
            <a:noAutofit/>
          </a:bodyPr>
          <a:lstStyle>
            <a:lvl1pPr marL="0" indent="0" algn="l">
              <a:lnSpc>
                <a:spcPts val="2667"/>
              </a:lnSpc>
              <a:buNone/>
              <a:defRPr sz="2400">
                <a:solidFill>
                  <a:schemeClr val="bg1"/>
                </a:solidFill>
                <a:latin typeface="+mn-lt"/>
                <a:cs typeface="Arial" pitchFamily="34" charset="0"/>
              </a:defRPr>
            </a:lvl1pPr>
          </a:lstStyle>
          <a:p>
            <a:pPr lvl="0"/>
            <a:r>
              <a:rPr lang="en-GB" dirty="0" smtClean="0"/>
              <a:t>Strapline</a:t>
            </a:r>
            <a:endParaRPr lang="en-GB" dirty="0"/>
          </a:p>
        </p:txBody>
      </p:sp>
      <p:sp>
        <p:nvSpPr>
          <p:cNvPr id="9" name="Text Placeholder 7"/>
          <p:cNvSpPr>
            <a:spLocks noGrp="1"/>
          </p:cNvSpPr>
          <p:nvPr>
            <p:ph type="body" sz="quarter" idx="14" hasCustomPrompt="1"/>
          </p:nvPr>
        </p:nvSpPr>
        <p:spPr>
          <a:xfrm>
            <a:off x="576000" y="1094920"/>
            <a:ext cx="9783851" cy="331946"/>
          </a:xfrm>
          <a:prstGeom prst="rect">
            <a:avLst/>
          </a:prstGeom>
        </p:spPr>
        <p:txBody>
          <a:bodyPr>
            <a:noAutofit/>
          </a:bodyPr>
          <a:lstStyle>
            <a:lvl1pPr marL="0" indent="0" algn="l">
              <a:lnSpc>
                <a:spcPts val="2667"/>
              </a:lnSpc>
              <a:buNone/>
              <a:defRPr sz="2400">
                <a:solidFill>
                  <a:schemeClr val="bg1"/>
                </a:solidFill>
                <a:latin typeface="+mn-lt"/>
                <a:cs typeface="Arial" pitchFamily="34" charset="0"/>
              </a:defRPr>
            </a:lvl1pPr>
          </a:lstStyle>
          <a:p>
            <a:pPr lvl="0"/>
            <a:r>
              <a:rPr lang="en-GB" dirty="0" smtClean="0"/>
              <a:t>Strapline</a:t>
            </a:r>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9602713"/>
      </p:ext>
    </p:extLst>
  </p:cSld>
  <p:clrMapOvr>
    <a:masterClrMapping/>
  </p:clrMapOv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538450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377536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480810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p>
            <a:r>
              <a:rPr lang="en-US" smtClean="0"/>
              <a:t>Click to edit Master title style</a:t>
            </a:r>
            <a:endParaRPr lang="en-US" dirty="0"/>
          </a:p>
        </p:txBody>
      </p:sp>
      <p:sp>
        <p:nvSpPr>
          <p:cNvPr id="3" name="Chart Placeholder 2"/>
          <p:cNvSpPr>
            <a:spLocks noGrp="1"/>
          </p:cNvSpPr>
          <p:nvPr>
            <p:ph type="chart" idx="1"/>
          </p:nvPr>
        </p:nvSpPr>
        <p:spPr>
          <a:xfrm>
            <a:off x="586936" y="1548033"/>
            <a:ext cx="10972800" cy="4525963"/>
          </a:xfrm>
          <a:prstGeom prst="rect">
            <a:avLst/>
          </a:prstGeom>
        </p:spPr>
        <p:txBody>
          <a:bodyPr/>
          <a:lstStyle/>
          <a:p>
            <a:pPr lvl="0"/>
            <a:r>
              <a:rPr lang="en-US" noProof="0" dirty="0" smtClean="0"/>
              <a:t>Click icon to add chart</a:t>
            </a:r>
          </a:p>
        </p:txBody>
      </p:sp>
      <p:sp>
        <p:nvSpPr>
          <p:cNvPr id="4" name="TextBox 3"/>
          <p:cNvSpPr txBox="1"/>
          <p:nvPr userDrawn="1"/>
        </p:nvSpPr>
        <p:spPr>
          <a:xfrm>
            <a:off x="8534400" y="6496051"/>
            <a:ext cx="3200400" cy="256545"/>
          </a:xfrm>
          <a:prstGeom prst="rect">
            <a:avLst/>
          </a:prstGeom>
          <a:noFill/>
        </p:spPr>
        <p:txBody>
          <a:bodyPr wrap="square" rtlCol="0">
            <a:spAutoFit/>
          </a:bodyPr>
          <a:lstStyle/>
          <a:p>
            <a:pPr algn="r"/>
            <a:r>
              <a:rPr lang="en-US" sz="1067" dirty="0">
                <a:solidFill>
                  <a:prstClr val="black">
                    <a:lumMod val="60000"/>
                    <a:lumOff val="40000"/>
                  </a:prst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171379"/>
      </p:ext>
    </p:extLst>
  </p:cSld>
  <p:clrMapOvr>
    <a:masterClrMapping/>
  </p:clrMapOv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ver_email &amp;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04811" y="6031167"/>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04845"/>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3969421"/>
            <a:ext cx="9656233" cy="1015923"/>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005162"/>
            <a:ext cx="5854700" cy="1026005"/>
          </a:xfrm>
        </p:spPr>
        <p:txBody>
          <a:bodyPr>
            <a:noAutofit/>
          </a:bodyPr>
          <a:lstStyle>
            <a:lvl1pPr marL="0" indent="0">
              <a:buNone/>
              <a:defRPr sz="2400">
                <a:solidFill>
                  <a:schemeClr val="bg1"/>
                </a:solidFill>
              </a:defRPr>
            </a:lvl1pPr>
          </a:lstStyle>
          <a:p>
            <a:pPr lvl="0"/>
            <a:r>
              <a:rPr lang="en-US" dirty="0" smtClean="0"/>
              <a:t>Email</a:t>
            </a:r>
          </a:p>
          <a:p>
            <a:pPr lvl="0"/>
            <a:r>
              <a:rPr lang="en-US" dirty="0" smtClean="0"/>
              <a:t>Twitter </a:t>
            </a:r>
            <a:endParaRPr lang="en-US" dirty="0"/>
          </a:p>
        </p:txBody>
      </p:sp>
      <p:pic>
        <p:nvPicPr>
          <p:cNvPr id="9" name="Picture 2" descr="C:\Users\agaffron\AppData\Local\Temp\brand guideline logos\TwitterLogo_white.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01187" y="5431450"/>
            <a:ext cx="521895" cy="5218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097316"/>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311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Cover_ema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730639" y="595161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4" name="Title 1"/>
          <p:cNvSpPr>
            <a:spLocks noGrp="1"/>
          </p:cNvSpPr>
          <p:nvPr>
            <p:ph type="ctrTitle" hasCustomPrompt="1"/>
          </p:nvPr>
        </p:nvSpPr>
        <p:spPr>
          <a:xfrm>
            <a:off x="914400" y="2130425"/>
            <a:ext cx="10363200" cy="908051"/>
          </a:xfrm>
        </p:spPr>
        <p:txBody>
          <a:bodyPr>
            <a:normAutofit/>
          </a:bodyPr>
          <a:lstStyle>
            <a:lvl1pPr algn="l">
              <a:defRPr sz="5067">
                <a:solidFill>
                  <a:schemeClr val="bg1"/>
                </a:solidFill>
              </a:defRPr>
            </a:lvl1pPr>
          </a:lstStyle>
          <a:p>
            <a:r>
              <a:rPr lang="en-US" dirty="0" smtClean="0"/>
              <a:t>Presentation Title</a:t>
            </a:r>
            <a:endParaRPr lang="en-US" dirty="0"/>
          </a:p>
        </p:txBody>
      </p:sp>
      <p:sp>
        <p:nvSpPr>
          <p:cNvPr id="5" name="Subtitle 2"/>
          <p:cNvSpPr>
            <a:spLocks noGrp="1"/>
          </p:cNvSpPr>
          <p:nvPr>
            <p:ph type="subTitle" idx="1" hasCustomPrompt="1"/>
          </p:nvPr>
        </p:nvSpPr>
        <p:spPr>
          <a:xfrm>
            <a:off x="914400" y="3067051"/>
            <a:ext cx="10363200" cy="800100"/>
          </a:xfrm>
        </p:spPr>
        <p:txBody>
          <a:bodyPr>
            <a:normAutofit/>
          </a:bodyPr>
          <a:lstStyle>
            <a:lvl1pPr marL="0" indent="0" algn="l">
              <a:buNone/>
              <a:defRPr sz="4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10" name="Text Placeholder 9"/>
          <p:cNvSpPr>
            <a:spLocks noGrp="1"/>
          </p:cNvSpPr>
          <p:nvPr>
            <p:ph type="body" sz="quarter" idx="10" hasCustomPrompt="1"/>
          </p:nvPr>
        </p:nvSpPr>
        <p:spPr>
          <a:xfrm>
            <a:off x="914401" y="4230689"/>
            <a:ext cx="9656233" cy="671275"/>
          </a:xfrm>
        </p:spPr>
        <p:txBody>
          <a:bodyPr>
            <a:normAutofit/>
          </a:bodyPr>
          <a:lstStyle>
            <a:lvl1pPr marL="0" indent="0">
              <a:buNone/>
              <a:defRPr sz="2667" b="0" baseline="0">
                <a:solidFill>
                  <a:schemeClr val="bg1"/>
                </a:solidFill>
              </a:defRPr>
            </a:lvl1pPr>
          </a:lstStyle>
          <a:p>
            <a:pPr lvl="0"/>
            <a:r>
              <a:rPr lang="en-US" sz="2667" dirty="0" smtClean="0"/>
              <a:t>Name </a:t>
            </a:r>
          </a:p>
          <a:p>
            <a:pPr lvl="0"/>
            <a:r>
              <a:rPr lang="en-US" sz="2667" dirty="0" smtClean="0"/>
              <a:t>Title</a:t>
            </a:r>
            <a:endParaRPr lang="en-US" dirty="0"/>
          </a:p>
        </p:txBody>
      </p:sp>
      <p:sp>
        <p:nvSpPr>
          <p:cNvPr id="12" name="Text Placeholder 11"/>
          <p:cNvSpPr>
            <a:spLocks noGrp="1"/>
          </p:cNvSpPr>
          <p:nvPr>
            <p:ph type="body" sz="quarter" idx="11" hasCustomPrompt="1"/>
          </p:nvPr>
        </p:nvSpPr>
        <p:spPr>
          <a:xfrm>
            <a:off x="1607561" y="5204223"/>
            <a:ext cx="5854700" cy="635000"/>
          </a:xfrm>
        </p:spPr>
        <p:txBody>
          <a:bodyPr>
            <a:noAutofit/>
          </a:bodyPr>
          <a:lstStyle>
            <a:lvl1pPr marL="0" indent="0">
              <a:buNone/>
              <a:defRPr sz="2400">
                <a:solidFill>
                  <a:schemeClr val="bg1"/>
                </a:solidFill>
              </a:defRPr>
            </a:lvl1pPr>
          </a:lstStyle>
          <a:p>
            <a:pPr lvl="0"/>
            <a:r>
              <a:rPr lang="en-US" dirty="0" smtClean="0"/>
              <a:t>Email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82748" y="5272923"/>
            <a:ext cx="481779" cy="351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770210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over Option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lgn="l">
              <a:defRPr sz="5067"/>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3886200"/>
            <a:ext cx="8534400" cy="1752600"/>
          </a:xfrm>
        </p:spPr>
        <p:txBody>
          <a:bodyPr>
            <a:normAutofit/>
          </a:bodyPr>
          <a:lstStyle>
            <a:lvl1pPr marL="0" indent="0" algn="l">
              <a:buNone/>
              <a:defRPr sz="4000">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Sub head</a:t>
            </a:r>
            <a:endParaRPr lang="en-US" dirty="0"/>
          </a:p>
        </p:txBody>
      </p:sp>
      <p:sp>
        <p:nvSpPr>
          <p:cNvPr id="4" name="TextBox 3"/>
          <p:cNvSpPr txBox="1"/>
          <p:nvPr userDrawn="1"/>
        </p:nvSpPr>
        <p:spPr>
          <a:xfrm>
            <a:off x="904811" y="6031167"/>
            <a:ext cx="9042400" cy="749179"/>
          </a:xfrm>
          <a:prstGeom prst="rect">
            <a:avLst/>
          </a:prstGeom>
          <a:noFill/>
        </p:spPr>
        <p:txBody>
          <a:bodyPr wrap="square" rtlCol="0">
            <a:spAutoFit/>
          </a:bodyPr>
          <a:lstStyle/>
          <a:p>
            <a:r>
              <a:rPr lang="en-US" sz="1067" dirty="0">
                <a:solidFill>
                  <a:srgbClr val="3F3F3F"/>
                </a:solidFill>
              </a:rPr>
              <a:t>© 2019  STR, Inc. All Rights Reserved. </a:t>
            </a:r>
          </a:p>
          <a:p>
            <a:r>
              <a:rPr lang="en-US" sz="1067" dirty="0">
                <a:solidFill>
                  <a:srgbClr val="3F3F3F"/>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83396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B0555-1E56-4BA7-849C-DD945C807A26}" type="datetimeFigureOut">
              <a:rPr lang="en-US" smtClean="0"/>
              <a:pPr/>
              <a:t>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1307856"/>
      </p:ext>
    </p:extLst>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2300" y="1590675"/>
            <a:ext cx="8407400" cy="3752851"/>
          </a:xfrm>
        </p:spPr>
        <p:txBody>
          <a:bodyPr>
            <a:normAutofit/>
          </a:bodyPr>
          <a:lstStyle>
            <a:lvl1pPr marL="0" indent="0">
              <a:buNone/>
              <a:defRPr sz="4000" b="1" baseline="0"/>
            </a:lvl1pPr>
          </a:lstStyle>
          <a:p>
            <a:pPr lvl="0"/>
            <a:r>
              <a:rPr lang="en-US" dirty="0" smtClean="0"/>
              <a:t>Agenda Item 1</a:t>
            </a:r>
          </a:p>
          <a:p>
            <a:pPr lvl="0"/>
            <a:r>
              <a:rPr lang="en-US" dirty="0" smtClean="0"/>
              <a:t>Agenda Item 2</a:t>
            </a:r>
          </a:p>
        </p:txBody>
      </p:sp>
      <p:sp>
        <p:nvSpPr>
          <p:cNvPr id="8" name="Text Placeholder 7"/>
          <p:cNvSpPr>
            <a:spLocks noGrp="1"/>
          </p:cNvSpPr>
          <p:nvPr>
            <p:ph type="body" sz="quarter" idx="11" hasCustomPrompt="1"/>
          </p:nvPr>
        </p:nvSpPr>
        <p:spPr>
          <a:xfrm>
            <a:off x="571501" y="342901"/>
            <a:ext cx="9283700" cy="571500"/>
          </a:xfrm>
        </p:spPr>
        <p:txBody>
          <a:bodyPr>
            <a:normAutofit/>
          </a:bodyPr>
          <a:lstStyle>
            <a:lvl1pPr marL="0" indent="0">
              <a:buNone/>
              <a:defRPr sz="2667" b="1"/>
            </a:lvl1pPr>
          </a:lstStyle>
          <a:p>
            <a:pPr lvl="0"/>
            <a:r>
              <a:rPr lang="en-US" dirty="0" smtClean="0"/>
              <a:t>Agenda</a:t>
            </a:r>
            <a:endParaRPr lang="en-US" dirty="0"/>
          </a:p>
        </p:txBody>
      </p:sp>
      <p:sp>
        <p:nvSpPr>
          <p:cNvPr id="5" name="TextBox 4"/>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352848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ransi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1500" y="1828801"/>
            <a:ext cx="7670800" cy="1952625"/>
          </a:xfrm>
        </p:spPr>
        <p:txBody>
          <a:bodyPr>
            <a:noAutofit/>
          </a:bodyPr>
          <a:lstStyle>
            <a:lvl1pPr marL="0" indent="0">
              <a:buNone/>
              <a:defRPr sz="5067" b="1">
                <a:solidFill>
                  <a:schemeClr val="bg1"/>
                </a:solidFill>
              </a:defRPr>
            </a:lvl1pPr>
            <a:lvl2pPr>
              <a:defRPr sz="5067" b="1">
                <a:solidFill>
                  <a:schemeClr val="bg1"/>
                </a:solidFill>
              </a:defRPr>
            </a:lvl2pPr>
            <a:lvl3pPr>
              <a:defRPr sz="5067" b="1">
                <a:solidFill>
                  <a:schemeClr val="bg1"/>
                </a:solidFill>
              </a:defRPr>
            </a:lvl3pPr>
            <a:lvl4pPr>
              <a:defRPr sz="5067" b="1">
                <a:solidFill>
                  <a:schemeClr val="bg1"/>
                </a:solidFill>
              </a:defRPr>
            </a:lvl4pPr>
            <a:lvl5pPr>
              <a:defRPr sz="5067" b="1">
                <a:solidFill>
                  <a:schemeClr val="bg1"/>
                </a:solidFill>
              </a:defRPr>
            </a:lvl5pPr>
          </a:lstStyle>
          <a:p>
            <a:pPr lvl="0"/>
            <a:r>
              <a:rPr lang="en-US" dirty="0" smtClean="0"/>
              <a:t>Transition</a:t>
            </a:r>
            <a:endParaRPr lang="en-US" dirty="0"/>
          </a:p>
        </p:txBody>
      </p:sp>
      <p:sp>
        <p:nvSpPr>
          <p:cNvPr id="5" name="TextBox 4"/>
          <p:cNvSpPr txBox="1"/>
          <p:nvPr userDrawn="1"/>
        </p:nvSpPr>
        <p:spPr>
          <a:xfrm>
            <a:off x="533400" y="6371599"/>
            <a:ext cx="9042400" cy="256545"/>
          </a:xfrm>
          <a:prstGeom prst="rect">
            <a:avLst/>
          </a:prstGeom>
          <a:noFill/>
        </p:spPr>
        <p:txBody>
          <a:bodyPr wrap="square" rtlCol="0">
            <a:spAutoFit/>
          </a:bodyPr>
          <a:lstStyle/>
          <a:p>
            <a:r>
              <a:rPr lang="en-US" sz="1067" dirty="0">
                <a:solidFill>
                  <a:prstClr val="white"/>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1993685"/>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67"/>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557811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8534400" y="6496051"/>
            <a:ext cx="3200400" cy="256545"/>
          </a:xfrm>
          <a:prstGeom prst="rect">
            <a:avLst/>
          </a:prstGeom>
          <a:noFill/>
        </p:spPr>
        <p:txBody>
          <a:bodyPr wrap="square" rtlCol="0">
            <a:spAutoFit/>
          </a:bodyPr>
          <a:lstStyle/>
          <a:p>
            <a:pPr algn="r"/>
            <a:r>
              <a:rPr lang="en-US" sz="1067" dirty="0">
                <a:solidFill>
                  <a:srgbClr val="3F3F3F">
                    <a:lumMod val="60000"/>
                    <a:lumOff val="40000"/>
                  </a:srgbClr>
                </a:solidFill>
              </a:rPr>
              <a:t>© 2019 STR. All Rights Reserved.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505305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_HNNPresent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4" name="Rectangle 3"/>
          <p:cNvSpPr/>
          <p:nvPr userDrawn="1"/>
        </p:nvSpPr>
        <p:spPr>
          <a:xfrm>
            <a:off x="771395" y="2823687"/>
            <a:ext cx="10363200" cy="2062103"/>
          </a:xfrm>
          <a:prstGeom prst="rect">
            <a:avLst/>
          </a:prstGeom>
        </p:spPr>
        <p:txBody>
          <a:bodyPr wrap="square">
            <a:spAutoFit/>
          </a:bodyPr>
          <a:lstStyle/>
          <a:p>
            <a:r>
              <a:rPr lang="en-US" sz="3200" dirty="0">
                <a:solidFill>
                  <a:prstClr val="white"/>
                </a:solidFill>
              </a:rPr>
              <a:t>Presentation is available for download.</a:t>
            </a:r>
          </a:p>
          <a:p>
            <a:endParaRPr lang="en-US" sz="3200" dirty="0">
              <a:solidFill>
                <a:prstClr val="white"/>
              </a:solidFill>
            </a:endParaRPr>
          </a:p>
          <a:p>
            <a:r>
              <a:rPr lang="en-US" sz="3200" dirty="0">
                <a:solidFill>
                  <a:prstClr val="white"/>
                </a:solidFill>
              </a:rPr>
              <a:t>To view this presentation, click “STR Data Presentations” from the drop-down menu on www.HotelNewsNow.com.</a:t>
            </a: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680468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8" name="TextBox 7"/>
          <p:cNvSpPr txBox="1"/>
          <p:nvPr userDrawn="1"/>
        </p:nvSpPr>
        <p:spPr>
          <a:xfrm>
            <a:off x="533400" y="6054052"/>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65765"/>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264593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Questions-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771395" y="1723209"/>
            <a:ext cx="10363200" cy="147002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Questions? </a:t>
            </a:r>
          </a:p>
          <a:p>
            <a:endParaRPr lang="en-US" dirty="0">
              <a:solidFill>
                <a:prstClr val="white"/>
              </a:solidFill>
              <a:latin typeface="Calibiri"/>
            </a:endParaRPr>
          </a:p>
        </p:txBody>
      </p:sp>
      <p:sp>
        <p:nvSpPr>
          <p:cNvPr id="8" name="TextBox 7"/>
          <p:cNvSpPr txBox="1"/>
          <p:nvPr userDrawn="1"/>
        </p:nvSpPr>
        <p:spPr>
          <a:xfrm>
            <a:off x="533400" y="596696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4759982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sp>
        <p:nvSpPr>
          <p:cNvPr id="25" name="Title 1"/>
          <p:cNvSpPr txBox="1">
            <a:spLocks/>
          </p:cNvSpPr>
          <p:nvPr userDrawn="1"/>
        </p:nvSpPr>
        <p:spPr>
          <a:xfrm>
            <a:off x="771395" y="504986"/>
            <a:ext cx="10363200" cy="1156789"/>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382827"/>
            <a:ext cx="855460" cy="704541"/>
          </a:xfrm>
          <a:prstGeom prst="rect">
            <a:avLst/>
          </a:prstGeom>
        </p:spPr>
      </p:pic>
      <p:pic>
        <p:nvPicPr>
          <p:cNvPr id="28" name="Picture 2" descr="C:\Users\agaffron\AppData\Local\Temp\brand guideline logos\TwitterLogo_white.png"/>
          <p:cNvPicPr>
            <a:picLocks noChangeAspect="1" noChangeArrowheads="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98395" y="3466956"/>
            <a:ext cx="621291" cy="62129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 name="Picture 3" descr="C:\Users\agaffron\AppData\Local\Temp\linkedin_logo_package\LinkedIn [in]\Screen\White\In-White-128px-TM.png"/>
          <p:cNvPicPr>
            <a:picLocks noChangeAspect="1" noChangeArrowheads="1"/>
          </p:cNvPicPr>
          <p:nvPr userDrawn="1"/>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4473505"/>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 name="Picture 29"/>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718654"/>
            <a:ext cx="573535" cy="418103"/>
          </a:xfrm>
          <a:prstGeom prst="rect">
            <a:avLst/>
          </a:prstGeom>
        </p:spPr>
      </p:pic>
      <p:sp>
        <p:nvSpPr>
          <p:cNvPr id="31" name="Text Placeholder 16"/>
          <p:cNvSpPr>
            <a:spLocks noGrp="1"/>
          </p:cNvSpPr>
          <p:nvPr>
            <p:ph type="body" sz="quarter" idx="10" hasCustomPrompt="1"/>
          </p:nvPr>
        </p:nvSpPr>
        <p:spPr>
          <a:xfrm>
            <a:off x="897468" y="1496972"/>
            <a:ext cx="8843433" cy="9652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32" name="Text Placeholder 18"/>
          <p:cNvSpPr>
            <a:spLocks noGrp="1"/>
          </p:cNvSpPr>
          <p:nvPr>
            <p:ph type="body" sz="quarter" idx="11" hasCustomPrompt="1"/>
          </p:nvPr>
        </p:nvSpPr>
        <p:spPr>
          <a:xfrm>
            <a:off x="1651001" y="2679414"/>
            <a:ext cx="7277100" cy="2296583"/>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Twitter handle</a:t>
            </a:r>
          </a:p>
          <a:p>
            <a:pPr lvl="0"/>
            <a:endParaRPr lang="en-US" dirty="0" smtClean="0"/>
          </a:p>
          <a:p>
            <a:pPr lvl="0"/>
            <a:r>
              <a:rPr lang="en-US" dirty="0" err="1" smtClean="0"/>
              <a:t>LinkedIN</a:t>
            </a:r>
            <a:r>
              <a:rPr lang="en-US" dirty="0" smtClean="0"/>
              <a:t> </a:t>
            </a: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390178"/>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903483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AsiaPA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09199"/>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53189"/>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301108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err="1" smtClean="0"/>
              <a:t>Wechat</a:t>
            </a:r>
            <a:endParaRPr lang="en-US" dirty="0" smtClean="0"/>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66493"/>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9" name="Picture 2" descr="Z:\Branding materials\Powerpoint Template\wechat.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10581" y="3837932"/>
            <a:ext cx="705931" cy="61126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82626" y="3089629"/>
            <a:ext cx="573535" cy="418103"/>
          </a:xfrm>
          <a:prstGeom prst="rect">
            <a:avLst/>
          </a:prstGeom>
        </p:spPr>
      </p:pic>
      <p:pic>
        <p:nvPicPr>
          <p:cNvPr id="11"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47659" y="4767780"/>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349793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_no twit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771395" y="1221640"/>
            <a:ext cx="10363200" cy="867592"/>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sz="5067" dirty="0" smtClean="0">
                <a:solidFill>
                  <a:prstClr val="white"/>
                </a:solidFill>
                <a:latin typeface="Calibiri"/>
              </a:rPr>
              <a:t>Thank You!</a:t>
            </a:r>
          </a:p>
          <a:p>
            <a:endParaRPr lang="en-US" dirty="0">
              <a:solidFill>
                <a:prstClr val="white"/>
              </a:solidFill>
              <a:latin typeface="Calibiri"/>
            </a:endParaRPr>
          </a:p>
        </p:txBody>
      </p:sp>
      <p:sp>
        <p:nvSpPr>
          <p:cNvPr id="17" name="Text Placeholder 16"/>
          <p:cNvSpPr>
            <a:spLocks noGrp="1"/>
          </p:cNvSpPr>
          <p:nvPr>
            <p:ph type="body" sz="quarter" idx="10" hasCustomPrompt="1"/>
          </p:nvPr>
        </p:nvSpPr>
        <p:spPr>
          <a:xfrm>
            <a:off x="897469" y="1965630"/>
            <a:ext cx="8843433" cy="723900"/>
          </a:xfrm>
        </p:spPr>
        <p:txBody>
          <a:bodyPr>
            <a:noAutofit/>
          </a:bodyPr>
          <a:lstStyle>
            <a:lvl1pPr marL="0" indent="0">
              <a:buNone/>
              <a:defRPr sz="2533" b="1">
                <a:solidFill>
                  <a:schemeClr val="bg1"/>
                </a:solidFill>
              </a:defRPr>
            </a:lvl1pPr>
          </a:lstStyle>
          <a:p>
            <a:pPr lvl="0"/>
            <a:r>
              <a:rPr lang="en-US" dirty="0" smtClean="0"/>
              <a:t>Name</a:t>
            </a:r>
          </a:p>
          <a:p>
            <a:pPr lvl="0"/>
            <a:r>
              <a:rPr lang="en-US" dirty="0" smtClean="0"/>
              <a:t>Title</a:t>
            </a:r>
            <a:endParaRPr lang="en-US" dirty="0"/>
          </a:p>
        </p:txBody>
      </p:sp>
      <p:sp>
        <p:nvSpPr>
          <p:cNvPr id="19" name="Text Placeholder 18"/>
          <p:cNvSpPr>
            <a:spLocks noGrp="1"/>
          </p:cNvSpPr>
          <p:nvPr>
            <p:ph type="body" sz="quarter" idx="11" hasCustomPrompt="1"/>
          </p:nvPr>
        </p:nvSpPr>
        <p:spPr>
          <a:xfrm>
            <a:off x="1651002" y="2824468"/>
            <a:ext cx="7277100" cy="1722437"/>
          </a:xfrm>
        </p:spPr>
        <p:txBody>
          <a:bodyPr>
            <a:noAutofit/>
          </a:bodyPr>
          <a:lstStyle>
            <a:lvl1pPr marL="0" indent="0">
              <a:buNone/>
              <a:defRPr sz="2400" baseline="0">
                <a:solidFill>
                  <a:schemeClr val="bg1"/>
                </a:solidFill>
              </a:defRPr>
            </a:lvl1pPr>
            <a:lvl2pPr>
              <a:defRPr sz="2533">
                <a:solidFill>
                  <a:schemeClr val="bg1"/>
                </a:solidFill>
              </a:defRPr>
            </a:lvl2pPr>
            <a:lvl3pPr>
              <a:defRPr sz="2533">
                <a:solidFill>
                  <a:schemeClr val="bg1"/>
                </a:solidFill>
              </a:defRPr>
            </a:lvl3pPr>
            <a:lvl4pPr>
              <a:defRPr sz="2533">
                <a:solidFill>
                  <a:schemeClr val="bg1"/>
                </a:solidFill>
              </a:defRPr>
            </a:lvl4pPr>
            <a:lvl5pPr>
              <a:defRPr sz="2533">
                <a:solidFill>
                  <a:schemeClr val="bg1"/>
                </a:solidFill>
              </a:defRPr>
            </a:lvl5pPr>
          </a:lstStyle>
          <a:p>
            <a:pPr lvl="0"/>
            <a:r>
              <a:rPr lang="en-US" dirty="0" smtClean="0"/>
              <a:t>Email address</a:t>
            </a:r>
          </a:p>
          <a:p>
            <a:pPr lvl="0"/>
            <a:endParaRPr lang="en-US" dirty="0" smtClean="0"/>
          </a:p>
          <a:p>
            <a:pPr lvl="0"/>
            <a:r>
              <a:rPr lang="en-US" dirty="0" smtClean="0"/>
              <a:t>LinkedIn</a:t>
            </a:r>
          </a:p>
          <a:p>
            <a:pPr lvl="0"/>
            <a:endParaRPr lang="en-US" dirty="0" smtClean="0"/>
          </a:p>
          <a:p>
            <a:pPr lvl="0"/>
            <a:r>
              <a:rPr lang="en-US" dirty="0" smtClean="0"/>
              <a:t>www.str.com</a:t>
            </a:r>
          </a:p>
          <a:p>
            <a:pPr lvl="0"/>
            <a:endParaRPr lang="en-US" dirty="0" smtClean="0"/>
          </a:p>
        </p:txBody>
      </p:sp>
      <p:sp>
        <p:nvSpPr>
          <p:cNvPr id="14" name="TextBox 13"/>
          <p:cNvSpPr txBox="1"/>
          <p:nvPr userDrawn="1"/>
        </p:nvSpPr>
        <p:spPr>
          <a:xfrm>
            <a:off x="533400" y="6078935"/>
            <a:ext cx="9042400" cy="749179"/>
          </a:xfrm>
          <a:prstGeom prst="rect">
            <a:avLst/>
          </a:prstGeom>
          <a:noFill/>
        </p:spPr>
        <p:txBody>
          <a:bodyPr wrap="square" rtlCol="0">
            <a:spAutoFit/>
          </a:bodyPr>
          <a:lstStyle/>
          <a:p>
            <a:r>
              <a:rPr lang="en-US" sz="1067" dirty="0">
                <a:solidFill>
                  <a:prstClr val="white"/>
                </a:solidFill>
              </a:rPr>
              <a:t>© 2019  STR, Inc. All Rights Reserved. </a:t>
            </a:r>
          </a:p>
          <a:p>
            <a:r>
              <a:rPr lang="en-US" sz="1067" dirty="0">
                <a:solidFill>
                  <a:prstClr val="white"/>
                </a:solidFill>
              </a:rPr>
              <a:t>Any reprint, use or republication of all or a part of this presentation without the prior written approval of STR, Inc. or  STR Global, Ltd.  trading as  STR (collectively “STR”) is strictly prohibited.  Any such reproduction shall specifically credit STR as the source.  This presentation is based on data collected by STR. No strategic advice or marketing recommendation is intended or implied.</a:t>
            </a:r>
          </a:p>
        </p:txBody>
      </p:sp>
      <p:pic>
        <p:nvPicPr>
          <p:cNvPr id="20" name="Picture 3" descr="C:\Users\agaffron\AppData\Local\Temp\linkedin_logo_package\LinkedIn [in]\Screen\White\In-White-128px-TM.png"/>
          <p:cNvPicPr>
            <a:picLocks noChangeAspect="1" noChangeArrowheads="1"/>
          </p:cNvPicPr>
          <p:nvPr userDrawn="1"/>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96543" y="3796266"/>
            <a:ext cx="424995" cy="3885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22274" y="2917715"/>
            <a:ext cx="573535" cy="418103"/>
          </a:xfrm>
          <a:prstGeom prst="rect">
            <a:avLst/>
          </a:prstGeom>
        </p:spPr>
      </p:pic>
      <p:pic>
        <p:nvPicPr>
          <p:cNvPr id="22" name="Picture 2" descr="Z:\Branding materials\Powerpoint Template\www.png"/>
          <p:cNvPicPr>
            <a:picLocks noChangeAspect="1" noChangeArrowheads="1"/>
          </p:cNvPicPr>
          <p:nvPr userDrawn="1"/>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7307" y="4595867"/>
            <a:ext cx="643467" cy="41486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3" name="Picture 22"/>
          <p:cNvPicPr>
            <a:picLocks noChangeAspect="1"/>
          </p:cNvPicPr>
          <p:nvPr userDrawn="1"/>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0349" y="5258414"/>
            <a:ext cx="855460" cy="70454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51002" y="5273117"/>
            <a:ext cx="2250805" cy="68983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28683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78.xml"/><Relationship Id="rId20" Type="http://schemas.openxmlformats.org/officeDocument/2006/relationships/slideLayout" Target="../slideLayouts/slideLayout189.xml"/><Relationship Id="rId21" Type="http://schemas.openxmlformats.org/officeDocument/2006/relationships/slideLayout" Target="../slideLayouts/slideLayout190.xml"/><Relationship Id="rId22" Type="http://schemas.openxmlformats.org/officeDocument/2006/relationships/slideLayout" Target="../slideLayouts/slideLayout191.xml"/><Relationship Id="rId23" Type="http://schemas.openxmlformats.org/officeDocument/2006/relationships/slideLayout" Target="../slideLayouts/slideLayout192.xml"/><Relationship Id="rId24" Type="http://schemas.openxmlformats.org/officeDocument/2006/relationships/slideLayout" Target="../slideLayouts/slideLayout193.xml"/><Relationship Id="rId25" Type="http://schemas.openxmlformats.org/officeDocument/2006/relationships/theme" Target="../theme/theme10.xml"/><Relationship Id="rId26" Type="http://schemas.openxmlformats.org/officeDocument/2006/relationships/image" Target="../media/image5.png"/><Relationship Id="rId10" Type="http://schemas.openxmlformats.org/officeDocument/2006/relationships/slideLayout" Target="../slideLayouts/slideLayout179.xml"/><Relationship Id="rId11" Type="http://schemas.openxmlformats.org/officeDocument/2006/relationships/slideLayout" Target="../slideLayouts/slideLayout180.xml"/><Relationship Id="rId12" Type="http://schemas.openxmlformats.org/officeDocument/2006/relationships/slideLayout" Target="../slideLayouts/slideLayout181.xml"/><Relationship Id="rId13" Type="http://schemas.openxmlformats.org/officeDocument/2006/relationships/slideLayout" Target="../slideLayouts/slideLayout182.xml"/><Relationship Id="rId14" Type="http://schemas.openxmlformats.org/officeDocument/2006/relationships/slideLayout" Target="../slideLayouts/slideLayout183.xml"/><Relationship Id="rId15" Type="http://schemas.openxmlformats.org/officeDocument/2006/relationships/slideLayout" Target="../slideLayouts/slideLayout184.xml"/><Relationship Id="rId16" Type="http://schemas.openxmlformats.org/officeDocument/2006/relationships/slideLayout" Target="../slideLayouts/slideLayout185.xml"/><Relationship Id="rId17" Type="http://schemas.openxmlformats.org/officeDocument/2006/relationships/slideLayout" Target="../slideLayouts/slideLayout186.xml"/><Relationship Id="rId18" Type="http://schemas.openxmlformats.org/officeDocument/2006/relationships/slideLayout" Target="../slideLayouts/slideLayout187.xml"/><Relationship Id="rId19" Type="http://schemas.openxmlformats.org/officeDocument/2006/relationships/slideLayout" Target="../slideLayouts/slideLayout188.xml"/><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202.xml"/><Relationship Id="rId20" Type="http://schemas.openxmlformats.org/officeDocument/2006/relationships/slideLayout" Target="../slideLayouts/slideLayout213.xml"/><Relationship Id="rId21" Type="http://schemas.openxmlformats.org/officeDocument/2006/relationships/slideLayout" Target="../slideLayouts/slideLayout214.xml"/><Relationship Id="rId22" Type="http://schemas.openxmlformats.org/officeDocument/2006/relationships/slideLayout" Target="../slideLayouts/slideLayout215.xml"/><Relationship Id="rId23" Type="http://schemas.openxmlformats.org/officeDocument/2006/relationships/slideLayout" Target="../slideLayouts/slideLayout216.xml"/><Relationship Id="rId24" Type="http://schemas.openxmlformats.org/officeDocument/2006/relationships/slideLayout" Target="../slideLayouts/slideLayout217.xml"/><Relationship Id="rId25" Type="http://schemas.openxmlformats.org/officeDocument/2006/relationships/theme" Target="../theme/theme11.xml"/><Relationship Id="rId26" Type="http://schemas.openxmlformats.org/officeDocument/2006/relationships/image" Target="../media/image5.png"/><Relationship Id="rId10" Type="http://schemas.openxmlformats.org/officeDocument/2006/relationships/slideLayout" Target="../slideLayouts/slideLayout203.xml"/><Relationship Id="rId11" Type="http://schemas.openxmlformats.org/officeDocument/2006/relationships/slideLayout" Target="../slideLayouts/slideLayout204.xml"/><Relationship Id="rId12" Type="http://schemas.openxmlformats.org/officeDocument/2006/relationships/slideLayout" Target="../slideLayouts/slideLayout205.xml"/><Relationship Id="rId13" Type="http://schemas.openxmlformats.org/officeDocument/2006/relationships/slideLayout" Target="../slideLayouts/slideLayout206.xml"/><Relationship Id="rId14" Type="http://schemas.openxmlformats.org/officeDocument/2006/relationships/slideLayout" Target="../slideLayouts/slideLayout207.xml"/><Relationship Id="rId15" Type="http://schemas.openxmlformats.org/officeDocument/2006/relationships/slideLayout" Target="../slideLayouts/slideLayout208.xml"/><Relationship Id="rId16" Type="http://schemas.openxmlformats.org/officeDocument/2006/relationships/slideLayout" Target="../slideLayouts/slideLayout209.xml"/><Relationship Id="rId17" Type="http://schemas.openxmlformats.org/officeDocument/2006/relationships/slideLayout" Target="../slideLayouts/slideLayout210.xml"/><Relationship Id="rId18" Type="http://schemas.openxmlformats.org/officeDocument/2006/relationships/slideLayout" Target="../slideLayouts/slideLayout211.xml"/><Relationship Id="rId19" Type="http://schemas.openxmlformats.org/officeDocument/2006/relationships/slideLayout" Target="../slideLayouts/slideLayout212.xml"/><Relationship Id="rId1" Type="http://schemas.openxmlformats.org/officeDocument/2006/relationships/slideLayout" Target="../slideLayouts/slideLayout194.xml"/><Relationship Id="rId2" Type="http://schemas.openxmlformats.org/officeDocument/2006/relationships/slideLayout" Target="../slideLayouts/slideLayout195.xml"/><Relationship Id="rId3" Type="http://schemas.openxmlformats.org/officeDocument/2006/relationships/slideLayout" Target="../slideLayouts/slideLayout196.xml"/><Relationship Id="rId4" Type="http://schemas.openxmlformats.org/officeDocument/2006/relationships/slideLayout" Target="../slideLayouts/slideLayout197.xml"/><Relationship Id="rId5" Type="http://schemas.openxmlformats.org/officeDocument/2006/relationships/slideLayout" Target="../slideLayouts/slideLayout198.xml"/><Relationship Id="rId6" Type="http://schemas.openxmlformats.org/officeDocument/2006/relationships/slideLayout" Target="../slideLayouts/slideLayout199.xml"/><Relationship Id="rId7" Type="http://schemas.openxmlformats.org/officeDocument/2006/relationships/slideLayout" Target="../slideLayouts/slideLayout200.xml"/><Relationship Id="rId8" Type="http://schemas.openxmlformats.org/officeDocument/2006/relationships/slideLayout" Target="../slideLayouts/slideLayout20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226.xml"/><Relationship Id="rId20" Type="http://schemas.openxmlformats.org/officeDocument/2006/relationships/slideLayout" Target="../slideLayouts/slideLayout237.xml"/><Relationship Id="rId21" Type="http://schemas.openxmlformats.org/officeDocument/2006/relationships/slideLayout" Target="../slideLayouts/slideLayout238.xml"/><Relationship Id="rId22" Type="http://schemas.openxmlformats.org/officeDocument/2006/relationships/slideLayout" Target="../slideLayouts/slideLayout239.xml"/><Relationship Id="rId23" Type="http://schemas.openxmlformats.org/officeDocument/2006/relationships/slideLayout" Target="../slideLayouts/slideLayout240.xml"/><Relationship Id="rId24" Type="http://schemas.openxmlformats.org/officeDocument/2006/relationships/theme" Target="../theme/theme12.xml"/><Relationship Id="rId25" Type="http://schemas.openxmlformats.org/officeDocument/2006/relationships/image" Target="../media/image5.png"/><Relationship Id="rId10" Type="http://schemas.openxmlformats.org/officeDocument/2006/relationships/slideLayout" Target="../slideLayouts/slideLayout227.xml"/><Relationship Id="rId11" Type="http://schemas.openxmlformats.org/officeDocument/2006/relationships/slideLayout" Target="../slideLayouts/slideLayout228.xml"/><Relationship Id="rId12" Type="http://schemas.openxmlformats.org/officeDocument/2006/relationships/slideLayout" Target="../slideLayouts/slideLayout229.xml"/><Relationship Id="rId13" Type="http://schemas.openxmlformats.org/officeDocument/2006/relationships/slideLayout" Target="../slideLayouts/slideLayout230.xml"/><Relationship Id="rId14" Type="http://schemas.openxmlformats.org/officeDocument/2006/relationships/slideLayout" Target="../slideLayouts/slideLayout231.xml"/><Relationship Id="rId15" Type="http://schemas.openxmlformats.org/officeDocument/2006/relationships/slideLayout" Target="../slideLayouts/slideLayout232.xml"/><Relationship Id="rId16" Type="http://schemas.openxmlformats.org/officeDocument/2006/relationships/slideLayout" Target="../slideLayouts/slideLayout233.xml"/><Relationship Id="rId17" Type="http://schemas.openxmlformats.org/officeDocument/2006/relationships/slideLayout" Target="../slideLayouts/slideLayout234.xml"/><Relationship Id="rId18" Type="http://schemas.openxmlformats.org/officeDocument/2006/relationships/slideLayout" Target="../slideLayouts/slideLayout235.xml"/><Relationship Id="rId19" Type="http://schemas.openxmlformats.org/officeDocument/2006/relationships/slideLayout" Target="../slideLayouts/slideLayout236.xml"/><Relationship Id="rId1" Type="http://schemas.openxmlformats.org/officeDocument/2006/relationships/slideLayout" Target="../slideLayouts/slideLayout218.xml"/><Relationship Id="rId2" Type="http://schemas.openxmlformats.org/officeDocument/2006/relationships/slideLayout" Target="../slideLayouts/slideLayout219.xml"/><Relationship Id="rId3" Type="http://schemas.openxmlformats.org/officeDocument/2006/relationships/slideLayout" Target="../slideLayouts/slideLayout220.xml"/><Relationship Id="rId4" Type="http://schemas.openxmlformats.org/officeDocument/2006/relationships/slideLayout" Target="../slideLayouts/slideLayout221.xml"/><Relationship Id="rId5" Type="http://schemas.openxmlformats.org/officeDocument/2006/relationships/slideLayout" Target="../slideLayouts/slideLayout222.xml"/><Relationship Id="rId6" Type="http://schemas.openxmlformats.org/officeDocument/2006/relationships/slideLayout" Target="../slideLayouts/slideLayout223.xml"/><Relationship Id="rId7" Type="http://schemas.openxmlformats.org/officeDocument/2006/relationships/slideLayout" Target="../slideLayouts/slideLayout224.xml"/><Relationship Id="rId8" Type="http://schemas.openxmlformats.org/officeDocument/2006/relationships/slideLayout" Target="../slideLayouts/slideLayout225.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249.xml"/><Relationship Id="rId20" Type="http://schemas.openxmlformats.org/officeDocument/2006/relationships/slideLayout" Target="../slideLayouts/slideLayout260.xml"/><Relationship Id="rId21" Type="http://schemas.openxmlformats.org/officeDocument/2006/relationships/slideLayout" Target="../slideLayouts/slideLayout261.xml"/><Relationship Id="rId22" Type="http://schemas.openxmlformats.org/officeDocument/2006/relationships/slideLayout" Target="../slideLayouts/slideLayout262.xml"/><Relationship Id="rId23" Type="http://schemas.openxmlformats.org/officeDocument/2006/relationships/slideLayout" Target="../slideLayouts/slideLayout263.xml"/><Relationship Id="rId24" Type="http://schemas.openxmlformats.org/officeDocument/2006/relationships/theme" Target="../theme/theme13.xml"/><Relationship Id="rId25" Type="http://schemas.openxmlformats.org/officeDocument/2006/relationships/image" Target="../media/image5.png"/><Relationship Id="rId10" Type="http://schemas.openxmlformats.org/officeDocument/2006/relationships/slideLayout" Target="../slideLayouts/slideLayout250.xml"/><Relationship Id="rId11" Type="http://schemas.openxmlformats.org/officeDocument/2006/relationships/slideLayout" Target="../slideLayouts/slideLayout251.xml"/><Relationship Id="rId12" Type="http://schemas.openxmlformats.org/officeDocument/2006/relationships/slideLayout" Target="../slideLayouts/slideLayout252.xml"/><Relationship Id="rId13" Type="http://schemas.openxmlformats.org/officeDocument/2006/relationships/slideLayout" Target="../slideLayouts/slideLayout253.xml"/><Relationship Id="rId14" Type="http://schemas.openxmlformats.org/officeDocument/2006/relationships/slideLayout" Target="../slideLayouts/slideLayout254.xml"/><Relationship Id="rId15" Type="http://schemas.openxmlformats.org/officeDocument/2006/relationships/slideLayout" Target="../slideLayouts/slideLayout255.xml"/><Relationship Id="rId16" Type="http://schemas.openxmlformats.org/officeDocument/2006/relationships/slideLayout" Target="../slideLayouts/slideLayout256.xml"/><Relationship Id="rId17" Type="http://schemas.openxmlformats.org/officeDocument/2006/relationships/slideLayout" Target="../slideLayouts/slideLayout257.xml"/><Relationship Id="rId18" Type="http://schemas.openxmlformats.org/officeDocument/2006/relationships/slideLayout" Target="../slideLayouts/slideLayout258.xml"/><Relationship Id="rId19" Type="http://schemas.openxmlformats.org/officeDocument/2006/relationships/slideLayout" Target="../slideLayouts/slideLayout259.xml"/><Relationship Id="rId1" Type="http://schemas.openxmlformats.org/officeDocument/2006/relationships/slideLayout" Target="../slideLayouts/slideLayout241.xml"/><Relationship Id="rId2" Type="http://schemas.openxmlformats.org/officeDocument/2006/relationships/slideLayout" Target="../slideLayouts/slideLayout242.xml"/><Relationship Id="rId3" Type="http://schemas.openxmlformats.org/officeDocument/2006/relationships/slideLayout" Target="../slideLayouts/slideLayout243.xml"/><Relationship Id="rId4" Type="http://schemas.openxmlformats.org/officeDocument/2006/relationships/slideLayout" Target="../slideLayouts/slideLayout244.xml"/><Relationship Id="rId5" Type="http://schemas.openxmlformats.org/officeDocument/2006/relationships/slideLayout" Target="../slideLayouts/slideLayout245.xml"/><Relationship Id="rId6" Type="http://schemas.openxmlformats.org/officeDocument/2006/relationships/slideLayout" Target="../slideLayouts/slideLayout246.xml"/><Relationship Id="rId7" Type="http://schemas.openxmlformats.org/officeDocument/2006/relationships/slideLayout" Target="../slideLayouts/slideLayout247.xml"/><Relationship Id="rId8" Type="http://schemas.openxmlformats.org/officeDocument/2006/relationships/slideLayout" Target="../slideLayouts/slideLayout24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6.xml"/><Relationship Id="rId20" Type="http://schemas.openxmlformats.org/officeDocument/2006/relationships/slideLayout" Target="../slideLayouts/slideLayout47.xml"/><Relationship Id="rId21" Type="http://schemas.openxmlformats.org/officeDocument/2006/relationships/slideLayout" Target="../slideLayouts/slideLayout48.xml"/><Relationship Id="rId22" Type="http://schemas.openxmlformats.org/officeDocument/2006/relationships/slideLayout" Target="../slideLayouts/slideLayout49.xml"/><Relationship Id="rId23" Type="http://schemas.openxmlformats.org/officeDocument/2006/relationships/slideLayout" Target="../slideLayouts/slideLayout50.xml"/><Relationship Id="rId24" Type="http://schemas.openxmlformats.org/officeDocument/2006/relationships/slideLayout" Target="../slideLayouts/slideLayout51.xml"/><Relationship Id="rId25" Type="http://schemas.openxmlformats.org/officeDocument/2006/relationships/theme" Target="../theme/theme3.xml"/><Relationship Id="rId26" Type="http://schemas.openxmlformats.org/officeDocument/2006/relationships/image" Target="../media/image5.png"/><Relationship Id="rId10" Type="http://schemas.openxmlformats.org/officeDocument/2006/relationships/slideLayout" Target="../slideLayouts/slideLayout37.xml"/><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slideLayout" Target="../slideLayouts/slideLayout43.xml"/><Relationship Id="rId17" Type="http://schemas.openxmlformats.org/officeDocument/2006/relationships/slideLayout" Target="../slideLayouts/slideLayout44.xml"/><Relationship Id="rId18" Type="http://schemas.openxmlformats.org/officeDocument/2006/relationships/slideLayout" Target="../slideLayouts/slideLayout45.xml"/><Relationship Id="rId19" Type="http://schemas.openxmlformats.org/officeDocument/2006/relationships/slideLayout" Target="../slideLayouts/slideLayout46.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0.xml"/><Relationship Id="rId20" Type="http://schemas.openxmlformats.org/officeDocument/2006/relationships/image" Target="../media/image5.png"/><Relationship Id="rId10" Type="http://schemas.openxmlformats.org/officeDocument/2006/relationships/slideLayout" Target="../slideLayouts/slideLayout61.xml"/><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slideLayout" Target="../slideLayouts/slideLayout65.xml"/><Relationship Id="rId15" Type="http://schemas.openxmlformats.org/officeDocument/2006/relationships/slideLayout" Target="../slideLayouts/slideLayout66.xml"/><Relationship Id="rId16" Type="http://schemas.openxmlformats.org/officeDocument/2006/relationships/slideLayout" Target="../slideLayouts/slideLayout67.xml"/><Relationship Id="rId17" Type="http://schemas.openxmlformats.org/officeDocument/2006/relationships/slideLayout" Target="../slideLayouts/slideLayout68.xml"/><Relationship Id="rId18" Type="http://schemas.openxmlformats.org/officeDocument/2006/relationships/slideLayout" Target="../slideLayouts/slideLayout69.xml"/><Relationship Id="rId19" Type="http://schemas.openxmlformats.org/officeDocument/2006/relationships/theme" Target="../theme/theme4.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Relationship Id="rId16" Type="http://schemas.openxmlformats.org/officeDocument/2006/relationships/slideLayout" Target="../slideLayouts/slideLayout85.xml"/><Relationship Id="rId17" Type="http://schemas.openxmlformats.org/officeDocument/2006/relationships/slideLayout" Target="../slideLayouts/slideLayout86.xml"/><Relationship Id="rId18" Type="http://schemas.openxmlformats.org/officeDocument/2006/relationships/theme" Target="../theme/theme5.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95.xml"/><Relationship Id="rId20" Type="http://schemas.openxmlformats.org/officeDocument/2006/relationships/slideLayout" Target="../slideLayouts/slideLayout106.xml"/><Relationship Id="rId21" Type="http://schemas.openxmlformats.org/officeDocument/2006/relationships/slideLayout" Target="../slideLayouts/slideLayout107.xml"/><Relationship Id="rId22" Type="http://schemas.openxmlformats.org/officeDocument/2006/relationships/slideLayout" Target="../slideLayouts/slideLayout108.xml"/><Relationship Id="rId23" Type="http://schemas.openxmlformats.org/officeDocument/2006/relationships/slideLayout" Target="../slideLayouts/slideLayout109.xml"/><Relationship Id="rId24" Type="http://schemas.openxmlformats.org/officeDocument/2006/relationships/slideLayout" Target="../slideLayouts/slideLayout110.xml"/><Relationship Id="rId25" Type="http://schemas.openxmlformats.org/officeDocument/2006/relationships/theme" Target="../theme/theme6.xml"/><Relationship Id="rId26" Type="http://schemas.openxmlformats.org/officeDocument/2006/relationships/image" Target="../media/image5.png"/><Relationship Id="rId10" Type="http://schemas.openxmlformats.org/officeDocument/2006/relationships/slideLayout" Target="../slideLayouts/slideLayout96.xml"/><Relationship Id="rId11" Type="http://schemas.openxmlformats.org/officeDocument/2006/relationships/slideLayout" Target="../slideLayouts/slideLayout97.xml"/><Relationship Id="rId12" Type="http://schemas.openxmlformats.org/officeDocument/2006/relationships/slideLayout" Target="../slideLayouts/slideLayout98.xml"/><Relationship Id="rId13" Type="http://schemas.openxmlformats.org/officeDocument/2006/relationships/slideLayout" Target="../slideLayouts/slideLayout99.xml"/><Relationship Id="rId14" Type="http://schemas.openxmlformats.org/officeDocument/2006/relationships/slideLayout" Target="../slideLayouts/slideLayout100.xml"/><Relationship Id="rId15" Type="http://schemas.openxmlformats.org/officeDocument/2006/relationships/slideLayout" Target="../slideLayouts/slideLayout101.xml"/><Relationship Id="rId16" Type="http://schemas.openxmlformats.org/officeDocument/2006/relationships/slideLayout" Target="../slideLayouts/slideLayout102.xml"/><Relationship Id="rId17" Type="http://schemas.openxmlformats.org/officeDocument/2006/relationships/slideLayout" Target="../slideLayouts/slideLayout103.xml"/><Relationship Id="rId18" Type="http://schemas.openxmlformats.org/officeDocument/2006/relationships/slideLayout" Target="../slideLayouts/slideLayout104.xml"/><Relationship Id="rId19" Type="http://schemas.openxmlformats.org/officeDocument/2006/relationships/slideLayout" Target="../slideLayouts/slideLayout105.xml"/><Relationship Id="rId1" Type="http://schemas.openxmlformats.org/officeDocument/2006/relationships/slideLayout" Target="../slideLayouts/slideLayout87.xml"/><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5" Type="http://schemas.openxmlformats.org/officeDocument/2006/relationships/slideLayout" Target="../slideLayouts/slideLayout91.xml"/><Relationship Id="rId6" Type="http://schemas.openxmlformats.org/officeDocument/2006/relationships/slideLayout" Target="../slideLayouts/slideLayout92.xml"/><Relationship Id="rId7" Type="http://schemas.openxmlformats.org/officeDocument/2006/relationships/slideLayout" Target="../slideLayouts/slideLayout93.xml"/><Relationship Id="rId8"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slideLayout" Target="../slideLayouts/slideLayout122.xml"/><Relationship Id="rId13" Type="http://schemas.openxmlformats.org/officeDocument/2006/relationships/slideLayout" Target="../slideLayouts/slideLayout123.xml"/><Relationship Id="rId14" Type="http://schemas.openxmlformats.org/officeDocument/2006/relationships/slideLayout" Target="../slideLayouts/slideLayout124.xml"/><Relationship Id="rId15" Type="http://schemas.openxmlformats.org/officeDocument/2006/relationships/slideLayout" Target="../slideLayouts/slideLayout125.xml"/><Relationship Id="rId16" Type="http://schemas.openxmlformats.org/officeDocument/2006/relationships/slideLayout" Target="../slideLayouts/slideLayout126.xml"/><Relationship Id="rId17" Type="http://schemas.openxmlformats.org/officeDocument/2006/relationships/slideLayout" Target="../slideLayouts/slideLayout127.xml"/><Relationship Id="rId18" Type="http://schemas.openxmlformats.org/officeDocument/2006/relationships/theme" Target="../theme/theme7.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36.xml"/><Relationship Id="rId20" Type="http://schemas.openxmlformats.org/officeDocument/2006/relationships/slideLayout" Target="../slideLayouts/slideLayout147.xml"/><Relationship Id="rId21" Type="http://schemas.openxmlformats.org/officeDocument/2006/relationships/slideLayout" Target="../slideLayouts/slideLayout148.xml"/><Relationship Id="rId22" Type="http://schemas.openxmlformats.org/officeDocument/2006/relationships/slideLayout" Target="../slideLayouts/slideLayout149.xml"/><Relationship Id="rId23" Type="http://schemas.openxmlformats.org/officeDocument/2006/relationships/slideLayout" Target="../slideLayouts/slideLayout150.xml"/><Relationship Id="rId24" Type="http://schemas.openxmlformats.org/officeDocument/2006/relationships/slideLayout" Target="../slideLayouts/slideLayout151.xml"/><Relationship Id="rId25" Type="http://schemas.openxmlformats.org/officeDocument/2006/relationships/theme" Target="../theme/theme8.xml"/><Relationship Id="rId26" Type="http://schemas.openxmlformats.org/officeDocument/2006/relationships/image" Target="../media/image5.png"/><Relationship Id="rId10" Type="http://schemas.openxmlformats.org/officeDocument/2006/relationships/slideLayout" Target="../slideLayouts/slideLayout137.xml"/><Relationship Id="rId11" Type="http://schemas.openxmlformats.org/officeDocument/2006/relationships/slideLayout" Target="../slideLayouts/slideLayout138.xml"/><Relationship Id="rId12" Type="http://schemas.openxmlformats.org/officeDocument/2006/relationships/slideLayout" Target="../slideLayouts/slideLayout139.xml"/><Relationship Id="rId13" Type="http://schemas.openxmlformats.org/officeDocument/2006/relationships/slideLayout" Target="../slideLayouts/slideLayout140.xml"/><Relationship Id="rId14" Type="http://schemas.openxmlformats.org/officeDocument/2006/relationships/slideLayout" Target="../slideLayouts/slideLayout141.xml"/><Relationship Id="rId15" Type="http://schemas.openxmlformats.org/officeDocument/2006/relationships/slideLayout" Target="../slideLayouts/slideLayout142.xml"/><Relationship Id="rId16" Type="http://schemas.openxmlformats.org/officeDocument/2006/relationships/slideLayout" Target="../slideLayouts/slideLayout143.xml"/><Relationship Id="rId17" Type="http://schemas.openxmlformats.org/officeDocument/2006/relationships/slideLayout" Target="../slideLayouts/slideLayout144.xml"/><Relationship Id="rId18" Type="http://schemas.openxmlformats.org/officeDocument/2006/relationships/slideLayout" Target="../slideLayouts/slideLayout145.xml"/><Relationship Id="rId19" Type="http://schemas.openxmlformats.org/officeDocument/2006/relationships/slideLayout" Target="../slideLayouts/slideLayout146.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60.xml"/><Relationship Id="rId20" Type="http://schemas.openxmlformats.org/officeDocument/2006/relationships/image" Target="../media/image5.png"/><Relationship Id="rId10" Type="http://schemas.openxmlformats.org/officeDocument/2006/relationships/slideLayout" Target="../slideLayouts/slideLayout161.xml"/><Relationship Id="rId11" Type="http://schemas.openxmlformats.org/officeDocument/2006/relationships/slideLayout" Target="../slideLayouts/slideLayout162.xml"/><Relationship Id="rId12" Type="http://schemas.openxmlformats.org/officeDocument/2006/relationships/slideLayout" Target="../slideLayouts/slideLayout163.xml"/><Relationship Id="rId13" Type="http://schemas.openxmlformats.org/officeDocument/2006/relationships/slideLayout" Target="../slideLayouts/slideLayout164.xml"/><Relationship Id="rId14" Type="http://schemas.openxmlformats.org/officeDocument/2006/relationships/slideLayout" Target="../slideLayouts/slideLayout165.xml"/><Relationship Id="rId15" Type="http://schemas.openxmlformats.org/officeDocument/2006/relationships/slideLayout" Target="../slideLayouts/slideLayout166.xml"/><Relationship Id="rId16" Type="http://schemas.openxmlformats.org/officeDocument/2006/relationships/slideLayout" Target="../slideLayouts/slideLayout167.xml"/><Relationship Id="rId17" Type="http://schemas.openxmlformats.org/officeDocument/2006/relationships/slideLayout" Target="../slideLayouts/slideLayout168.xml"/><Relationship Id="rId18" Type="http://schemas.openxmlformats.org/officeDocument/2006/relationships/slideLayout" Target="../slideLayouts/slideLayout169.xml"/><Relationship Id="rId19" Type="http://schemas.openxmlformats.org/officeDocument/2006/relationships/theme" Target="../theme/theme9.xml"/><Relationship Id="rId1" Type="http://schemas.openxmlformats.org/officeDocument/2006/relationships/slideLayout" Target="../slideLayouts/slideLayout152.xml"/><Relationship Id="rId2" Type="http://schemas.openxmlformats.org/officeDocument/2006/relationships/slideLayout" Target="../slideLayouts/slideLayout153.xml"/><Relationship Id="rId3" Type="http://schemas.openxmlformats.org/officeDocument/2006/relationships/slideLayout" Target="../slideLayouts/slideLayout154.xml"/><Relationship Id="rId4" Type="http://schemas.openxmlformats.org/officeDocument/2006/relationships/slideLayout" Target="../slideLayouts/slideLayout155.xml"/><Relationship Id="rId5" Type="http://schemas.openxmlformats.org/officeDocument/2006/relationships/slideLayout" Target="../slideLayouts/slideLayout156.xml"/><Relationship Id="rId6" Type="http://schemas.openxmlformats.org/officeDocument/2006/relationships/slideLayout" Target="../slideLayouts/slideLayout157.xml"/><Relationship Id="rId7" Type="http://schemas.openxmlformats.org/officeDocument/2006/relationships/slideLayout" Target="../slideLayouts/slideLayout158.xml"/><Relationship Id="rId8" Type="http://schemas.openxmlformats.org/officeDocument/2006/relationships/slideLayout" Target="../slideLayouts/slideLayout15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B0555-1E56-4BA7-849C-DD945C807A26}" type="datetimeFigureOut">
              <a:rPr lang="en-US" smtClean="0"/>
              <a:pPr/>
              <a:t>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2055F-6BCC-4F6C-AAFA-3429FEABB12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422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
        <p:nvSpPr>
          <p:cNvPr id="4" name="TextBox 3"/>
          <p:cNvSpPr txBox="1"/>
          <p:nvPr userDrawn="1"/>
        </p:nvSpPr>
        <p:spPr>
          <a:xfrm>
            <a:off x="11738919" y="6496756"/>
            <a:ext cx="518984" cy="297454"/>
          </a:xfrm>
          <a:prstGeom prst="rect">
            <a:avLst/>
          </a:prstGeom>
          <a:noFill/>
        </p:spPr>
        <p:txBody>
          <a:bodyPr wrap="square" rtlCol="0">
            <a:spAutoFit/>
          </a:bodyPr>
          <a:lstStyle/>
          <a:p>
            <a:fld id="{13746C05-6979-435B-8F9F-9B504AAB74FF}"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763536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
        <p:nvSpPr>
          <p:cNvPr id="4" name="TextBox 3"/>
          <p:cNvSpPr txBox="1"/>
          <p:nvPr userDrawn="1"/>
        </p:nvSpPr>
        <p:spPr>
          <a:xfrm>
            <a:off x="11738919" y="6496756"/>
            <a:ext cx="518984" cy="297454"/>
          </a:xfrm>
          <a:prstGeom prst="rect">
            <a:avLst/>
          </a:prstGeom>
          <a:noFill/>
        </p:spPr>
        <p:txBody>
          <a:bodyPr wrap="square" rtlCol="0">
            <a:spAutoFit/>
          </a:bodyPr>
          <a:lstStyle/>
          <a:p>
            <a:fld id="{13746C05-6979-435B-8F9F-9B504AAB74FF}" type="slidenum">
              <a:rPr lang="en-US" sz="1333" smtClean="0">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312564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588604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010486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7846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65818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214059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425862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
        <p:nvSpPr>
          <p:cNvPr id="4" name="TextBox 3"/>
          <p:cNvSpPr txBox="1"/>
          <p:nvPr userDrawn="1"/>
        </p:nvSpPr>
        <p:spPr>
          <a:xfrm>
            <a:off x="11738919" y="6496756"/>
            <a:ext cx="518984" cy="297454"/>
          </a:xfrm>
          <a:prstGeom prst="rect">
            <a:avLst/>
          </a:prstGeom>
          <a:noFill/>
        </p:spPr>
        <p:txBody>
          <a:bodyPr wrap="square" rtlCol="0">
            <a:spAutoFit/>
          </a:bodyPr>
          <a:lstStyle/>
          <a:p>
            <a:fld id="{13746C05-6979-435B-8F9F-9B504AAB74FF}"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340648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C7DF1-5790-4B52-ACE4-FF5430FE8388}" type="datetimeFigureOut">
              <a:rPr lang="en-US">
                <a:solidFill>
                  <a:prstClr val="black">
                    <a:tint val="75000"/>
                  </a:prstClr>
                </a:solidFill>
              </a:rPr>
              <a:pPr/>
              <a:t>5/20/19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D7798-1DD5-47A6-B6BD-D76CA79E6CB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2291495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
        <p:nvSpPr>
          <p:cNvPr id="4" name="TextBox 3"/>
          <p:cNvSpPr txBox="1"/>
          <p:nvPr userDrawn="1"/>
        </p:nvSpPr>
        <p:spPr>
          <a:xfrm>
            <a:off x="11738919" y="6496756"/>
            <a:ext cx="518984" cy="297454"/>
          </a:xfrm>
          <a:prstGeom prst="rect">
            <a:avLst/>
          </a:prstGeom>
          <a:noFill/>
        </p:spPr>
        <p:txBody>
          <a:bodyPr wrap="square" rtlCol="0">
            <a:spAutoFit/>
          </a:bodyPr>
          <a:lstStyle/>
          <a:p>
            <a:fld id="{13746C05-6979-435B-8F9F-9B504AAB74FF}" type="slidenum">
              <a:rPr lang="en-US" sz="1333">
                <a:solidFill>
                  <a:srgbClr val="3F3F3F"/>
                </a:solidFill>
              </a:rPr>
              <a:pPr/>
              <a:t>‹#›</a:t>
            </a:fld>
            <a:endParaRPr lang="en-US" sz="1333"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266703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81699"/>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1"/>
            <a:r>
              <a:rPr lang="en-US" dirty="0" smtClean="0"/>
              <a:t>Second level</a:t>
            </a:r>
          </a:p>
          <a:p>
            <a:pPr lvl="2"/>
            <a:r>
              <a:rPr lang="en-US" dirty="0" smtClean="0"/>
              <a:t>Headline</a:t>
            </a:r>
          </a:p>
          <a:p>
            <a:pPr lvl="3"/>
            <a:r>
              <a:rPr lang="en-US" dirty="0" smtClean="0"/>
              <a:t>Body copy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6662110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timing>
    <p:tnLst>
      <p:par>
        <p:cTn id="1" dur="indefinite" restart="never" nodeType="tmRoot"/>
      </p:par>
    </p:tnLst>
  </p:timing>
  <p:txStyles>
    <p:titleStyle>
      <a:lvl1pPr algn="l" defTabSz="1219170" rtl="0" eaLnBrk="1" latinLnBrk="0" hangingPunct="1">
        <a:spcBef>
          <a:spcPct val="0"/>
        </a:spcBef>
        <a:buNone/>
        <a:defRPr sz="5333"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b="1"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3.xml"/><Relationship Id="rId3" Type="http://schemas.openxmlformats.org/officeDocument/2006/relationships/chart" Target="../charts/char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4.xml"/><Relationship Id="rId3"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6.xml"/><Relationship Id="rId3" Type="http://schemas.openxmlformats.org/officeDocument/2006/relationships/chart" Target="../charts/char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chart" Target="../charts/char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chart" Target="../charts/char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chart" Target="../charts/char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chart" Target="../charts/char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0.png"/><Relationship Id="rId9" Type="http://schemas.microsoft.com/office/2007/relationships/hdphoto" Target="../media/hdphoto1.wdp"/><Relationship Id="rId10" Type="http://schemas.openxmlformats.org/officeDocument/2006/relationships/image" Target="../media/image21.png"/><Relationship Id="rId1" Type="http://schemas.openxmlformats.org/officeDocument/2006/relationships/slideLayout" Target="../slideLayouts/slideLayout5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19.xml"/><Relationship Id="rId3" Type="http://schemas.openxmlformats.org/officeDocument/2006/relationships/chart" Target="../charts/char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notesSlide" Target="../notesSlides/notesSlide20.xml"/><Relationship Id="rId3" Type="http://schemas.openxmlformats.org/officeDocument/2006/relationships/chart" Target="../charts/char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9.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notesSlide" Target="../notesSlides/notesSlide5.xml"/><Relationship Id="rId3"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ctrTitle"/>
          </p:nvPr>
        </p:nvSpPr>
        <p:spPr>
          <a:xfrm>
            <a:off x="2652201" y="2157337"/>
            <a:ext cx="8085339" cy="1602125"/>
          </a:xfrm>
        </p:spPr>
        <p:txBody>
          <a:bodyPr>
            <a:normAutofit/>
          </a:bodyPr>
          <a:lstStyle/>
          <a:p>
            <a:r>
              <a:rPr lang="en-US" sz="4200" dirty="0" smtClean="0"/>
              <a:t>US and Kentucky Hotel Trends</a:t>
            </a:r>
            <a:r>
              <a:rPr lang="en-US" sz="4000" dirty="0"/>
              <a:t/>
            </a:r>
            <a:br>
              <a:rPr lang="en-US" sz="4000" dirty="0"/>
            </a:br>
            <a:endParaRPr lang="en-US" dirty="0"/>
          </a:p>
        </p:txBody>
      </p:sp>
      <p:sp>
        <p:nvSpPr>
          <p:cNvPr id="7" name="Text Placeholder 6"/>
          <p:cNvSpPr>
            <a:spLocks noGrp="1"/>
          </p:cNvSpPr>
          <p:nvPr>
            <p:ph type="body" sz="quarter" idx="10"/>
          </p:nvPr>
        </p:nvSpPr>
        <p:spPr>
          <a:xfrm>
            <a:off x="1120650" y="4115887"/>
            <a:ext cx="7242175" cy="889275"/>
          </a:xfrm>
        </p:spPr>
        <p:txBody>
          <a:bodyPr>
            <a:normAutofit fontScale="92500" lnSpcReduction="10000"/>
          </a:bodyPr>
          <a:lstStyle/>
          <a:p>
            <a:r>
              <a:rPr lang="en-US" dirty="0" smtClean="0"/>
              <a:t>Lyse Perrigo	</a:t>
            </a:r>
          </a:p>
          <a:p>
            <a:r>
              <a:rPr lang="en-US" dirty="0" smtClean="0"/>
              <a:t>Senior BD Associate</a:t>
            </a:r>
            <a:endParaRPr lang="en-US" dirty="0"/>
          </a:p>
        </p:txBody>
      </p:sp>
      <p:sp>
        <p:nvSpPr>
          <p:cNvPr id="8" name="Text Placeholder 7"/>
          <p:cNvSpPr>
            <a:spLocks noGrp="1"/>
          </p:cNvSpPr>
          <p:nvPr>
            <p:ph type="body" sz="quarter" idx="11"/>
          </p:nvPr>
        </p:nvSpPr>
        <p:spPr/>
        <p:txBody>
          <a:bodyPr/>
          <a:lstStyle/>
          <a:p>
            <a:r>
              <a:rPr lang="en-US" dirty="0" smtClean="0"/>
              <a:t>lperrigo@str.com</a:t>
            </a:r>
          </a:p>
          <a:p>
            <a:r>
              <a:rPr lang="en-US" dirty="0" smtClean="0"/>
              <a:t>@</a:t>
            </a:r>
            <a:r>
              <a:rPr lang="en-US" dirty="0" err="1" smtClean="0"/>
              <a:t>STR_Data</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81915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nvPr>
        </p:nvGraphicFramePr>
        <p:xfrm>
          <a:off x="325120" y="964221"/>
          <a:ext cx="11521440" cy="53121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3"/>
          <p:cNvSpPr>
            <a:spLocks noGrp="1" noChangeArrowheads="1"/>
          </p:cNvSpPr>
          <p:nvPr>
            <p:ph type="title"/>
          </p:nvPr>
        </p:nvSpPr>
        <p:spPr bwMode="auto">
          <a:xfrm>
            <a:off x="511525" y="236978"/>
            <a:ext cx="10007600" cy="547924"/>
          </a:xfrm>
          <a:noFill/>
          <a:ln>
            <a:miter lim="800000"/>
            <a:headEnd/>
            <a:tailEnd/>
          </a:ln>
        </p:spPr>
        <p:txBody>
          <a:bodyPr vert="horz" wrap="square" lIns="91440" tIns="45720" rIns="91440" bIns="45720" numCol="1" rtlCol="0" anchor="ctr" anchorCtr="0" compatLnSpc="1">
            <a:prstTxWarp prst="textNoShape">
              <a:avLst/>
            </a:prstTxWarp>
            <a:normAutofit/>
          </a:bodyPr>
          <a:lstStyle/>
          <a:p>
            <a:r>
              <a:rPr lang="en-US" sz="2667" dirty="0" smtClean="0"/>
              <a:t>ADR growth remained positive during KICC closure</a:t>
            </a:r>
            <a:endParaRPr lang="en-US" sz="2667" dirty="0"/>
          </a:p>
        </p:txBody>
      </p:sp>
      <p:sp>
        <p:nvSpPr>
          <p:cNvPr id="9" name="TextBox 8"/>
          <p:cNvSpPr txBox="1"/>
          <p:nvPr/>
        </p:nvSpPr>
        <p:spPr>
          <a:xfrm>
            <a:off x="822961" y="6372773"/>
            <a:ext cx="7181735" cy="307777"/>
          </a:xfrm>
          <a:prstGeom prst="rect">
            <a:avLst/>
          </a:prstGeom>
          <a:noFill/>
        </p:spPr>
        <p:txBody>
          <a:bodyPr wrap="square" rtlCol="0">
            <a:spAutoFit/>
          </a:bodyPr>
          <a:lstStyle/>
          <a:p>
            <a:r>
              <a:rPr lang="en-US" sz="1400" dirty="0">
                <a:solidFill>
                  <a:prstClr val="black"/>
                </a:solidFill>
              </a:rPr>
              <a:t>Total U.S., ADR &amp; OCC % Change, 12 MMA  1/1990  –  03/2019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75366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bwMode="auto">
          <a:xfrm>
            <a:off x="336563" y="192623"/>
            <a:ext cx="9888359" cy="451051"/>
          </a:xfrm>
          <a:noFill/>
          <a:ln>
            <a:miter lim="800000"/>
            <a:headEnd/>
            <a:tailEnd/>
          </a:ln>
        </p:spPr>
        <p:txBody>
          <a:bodyPr vert="horz" wrap="square" lIns="91440" tIns="45720" rIns="91440" bIns="45720" numCol="1" rtlCol="0" anchor="ctr" anchorCtr="0" compatLnSpc="1">
            <a:prstTxWarp prst="textNoShape">
              <a:avLst/>
            </a:prstTxWarp>
            <a:normAutofit/>
          </a:bodyPr>
          <a:lstStyle/>
          <a:p>
            <a:r>
              <a:rPr lang="en-US" sz="2400" dirty="0"/>
              <a:t>Demand Growth is Transient Driven</a:t>
            </a:r>
            <a:endParaRPr lang="en-US" sz="2400" b="0" dirty="0"/>
          </a:p>
        </p:txBody>
      </p:sp>
      <p:graphicFrame>
        <p:nvGraphicFramePr>
          <p:cNvPr id="23" name="Object 2"/>
          <p:cNvGraphicFramePr>
            <a:graphicFrameLocks noGrp="1" noChangeAspect="1"/>
          </p:cNvGraphicFramePr>
          <p:nvPr>
            <p:ph type="chart"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44030423"/>
              </p:ext>
            </p:extLst>
          </p:nvPr>
        </p:nvGraphicFramePr>
        <p:xfrm>
          <a:off x="0" y="756703"/>
          <a:ext cx="11439061" cy="560903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36563" y="6377711"/>
            <a:ext cx="10096372" cy="307777"/>
          </a:xfrm>
          <a:prstGeom prst="rect">
            <a:avLst/>
          </a:prstGeom>
          <a:noFill/>
        </p:spPr>
        <p:txBody>
          <a:bodyPr wrap="square" rtlCol="0">
            <a:spAutoFit/>
          </a:bodyPr>
          <a:lstStyle/>
          <a:p>
            <a:r>
              <a:rPr lang="en-US" sz="1400" dirty="0">
                <a:solidFill>
                  <a:srgbClr val="3F3F3F"/>
                </a:solidFill>
              </a:rPr>
              <a:t>*Total Number of Rooms Sold, Group and Transient, by year </a:t>
            </a:r>
            <a:r>
              <a:rPr lang="en-US" sz="1400" dirty="0" smtClean="0">
                <a:solidFill>
                  <a:srgbClr val="3F3F3F"/>
                </a:solidFill>
              </a:rPr>
              <a:t>2013 </a:t>
            </a:r>
            <a:r>
              <a:rPr lang="en-US" sz="1400" dirty="0">
                <a:solidFill>
                  <a:srgbClr val="3F3F3F"/>
                </a:solidFill>
              </a:rPr>
              <a:t>– </a:t>
            </a:r>
            <a:r>
              <a:rPr lang="en-US" sz="1400" dirty="0" smtClean="0">
                <a:solidFill>
                  <a:srgbClr val="3F3F3F"/>
                </a:solidFill>
              </a:rPr>
              <a:t>2019 YTD</a:t>
            </a:r>
            <a:endParaRPr lang="en-US" sz="1400" dirty="0">
              <a:solidFill>
                <a:srgbClr val="3F3F3F"/>
              </a:solidFill>
            </a:endParaRPr>
          </a:p>
        </p:txBody>
      </p:sp>
      <p:sp>
        <p:nvSpPr>
          <p:cNvPr id="2" name="TextBox 1"/>
          <p:cNvSpPr txBox="1"/>
          <p:nvPr/>
        </p:nvSpPr>
        <p:spPr>
          <a:xfrm>
            <a:off x="9626010" y="1871298"/>
            <a:ext cx="3104707" cy="369332"/>
          </a:xfrm>
          <a:prstGeom prst="rect">
            <a:avLst/>
          </a:prstGeom>
          <a:noFill/>
        </p:spPr>
        <p:txBody>
          <a:bodyPr wrap="square" rtlCol="0">
            <a:spAutoFit/>
          </a:bodyPr>
          <a:lstStyle/>
          <a:p>
            <a:r>
              <a:rPr lang="en-US" dirty="0" err="1" smtClean="0"/>
              <a:t>Avg</a:t>
            </a:r>
            <a:r>
              <a:rPr lang="en-US" dirty="0" smtClean="0"/>
              <a:t> Group ADR: $92.38</a:t>
            </a:r>
            <a:endParaRPr lang="en-US" dirty="0"/>
          </a:p>
        </p:txBody>
      </p:sp>
      <p:sp>
        <p:nvSpPr>
          <p:cNvPr id="6" name="TextBox 5"/>
          <p:cNvSpPr txBox="1"/>
          <p:nvPr/>
        </p:nvSpPr>
        <p:spPr>
          <a:xfrm>
            <a:off x="9576390" y="1573603"/>
            <a:ext cx="3104707" cy="369332"/>
          </a:xfrm>
          <a:prstGeom prst="rect">
            <a:avLst/>
          </a:prstGeom>
          <a:noFill/>
        </p:spPr>
        <p:txBody>
          <a:bodyPr wrap="square" rtlCol="0">
            <a:spAutoFit/>
          </a:bodyPr>
          <a:lstStyle/>
          <a:p>
            <a:r>
              <a:rPr lang="en-US" dirty="0" err="1" smtClean="0"/>
              <a:t>Avg</a:t>
            </a:r>
            <a:r>
              <a:rPr lang="en-US" dirty="0" smtClean="0"/>
              <a:t> Transient ADR: $94.32</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56274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558C"/>
                </a:solidFill>
              </a:rPr>
              <a:t>2018 Year in Review: the KICC effect</a:t>
            </a:r>
            <a:endParaRPr lang="en-US" dirty="0">
              <a:solidFill>
                <a:srgbClr val="00558C"/>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980409382"/>
              </p:ext>
            </p:extLst>
          </p:nvPr>
        </p:nvGraphicFramePr>
        <p:xfrm>
          <a:off x="609600" y="1600201"/>
          <a:ext cx="10972800" cy="452543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0" y="6519446"/>
            <a:ext cx="8178800" cy="338554"/>
          </a:xfrm>
          <a:prstGeom prst="rect">
            <a:avLst/>
          </a:prstGeom>
        </p:spPr>
        <p:txBody>
          <a:bodyPr wrap="square" lIns="91440" tIns="45720" rIns="91440" bIns="45720">
            <a:spAutoFit/>
          </a:bodyPr>
          <a:lstStyle/>
          <a:p>
            <a:r>
              <a:rPr lang="en-US" sz="1600" dirty="0" smtClean="0">
                <a:solidFill>
                  <a:srgbClr val="3F3F3F"/>
                </a:solidFill>
              </a:rPr>
              <a:t>KY December 2018 YTD YOY % Change</a:t>
            </a:r>
            <a:endParaRPr lang="en-US" sz="1600"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3837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Kentucky Q1 2019 Performance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792884140"/>
              </p:ext>
            </p:extLst>
          </p:nvPr>
        </p:nvGraphicFramePr>
        <p:xfrm>
          <a:off x="2832013" y="1417637"/>
          <a:ext cx="6527974" cy="4610994"/>
        </p:xfrm>
        <a:graphic>
          <a:graphicData uri="http://schemas.openxmlformats.org/drawingml/2006/table">
            <a:tbl>
              <a:tblPr bandRow="1">
                <a:tableStyleId>{5C22544A-7EE6-4342-B048-85BDC9FD1C3A}</a:tableStyleId>
              </a:tblPr>
              <a:tblGrid>
                <a:gridCol w="2796287"/>
                <a:gridCol w="1302059"/>
                <a:gridCol w="1827195"/>
                <a:gridCol w="602433"/>
              </a:tblGrid>
              <a:tr h="768499">
                <a:tc>
                  <a:txBody>
                    <a:bodyPr/>
                    <a:lstStyle/>
                    <a:p>
                      <a:endParaRPr lang="en-US" sz="2800" b="1" dirty="0">
                        <a:solidFill>
                          <a:srgbClr val="000000"/>
                        </a:solidFill>
                      </a:endParaRPr>
                    </a:p>
                  </a:txBody>
                  <a:tcPr marT="60960" marB="60960">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smtClean="0">
                          <a:solidFill>
                            <a:srgbClr val="000000"/>
                          </a:solidFill>
                        </a:rPr>
                        <a:t>Actual</a:t>
                      </a:r>
                      <a:endParaRPr lang="en-US" sz="2800" b="1" dirty="0">
                        <a:solidFill>
                          <a:srgbClr val="000000"/>
                        </a:solidFill>
                      </a:endParaRPr>
                    </a:p>
                  </a:txBody>
                  <a:tcPr marT="60960" marB="60960">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1" dirty="0" smtClean="0">
                          <a:solidFill>
                            <a:srgbClr val="000000"/>
                          </a:solidFill>
                        </a:rPr>
                        <a:t>% Change</a:t>
                      </a:r>
                      <a:endParaRPr lang="en-US" sz="2800" b="1" dirty="0">
                        <a:solidFill>
                          <a:srgbClr val="000000"/>
                        </a:solidFill>
                      </a:endParaRPr>
                    </a:p>
                  </a:txBody>
                  <a:tcPr marT="60960" marB="60960">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800" b="1" dirty="0">
                        <a:solidFill>
                          <a:srgbClr val="000000"/>
                        </a:solidFill>
                      </a:endParaRPr>
                    </a:p>
                  </a:txBody>
                  <a:tcPr marT="60960" marB="6096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68499">
                <a:tc>
                  <a:txBody>
                    <a:bodyPr/>
                    <a:lstStyle/>
                    <a:p>
                      <a:r>
                        <a:rPr lang="en-US" sz="2800" dirty="0" smtClean="0">
                          <a:solidFill>
                            <a:srgbClr val="000000"/>
                          </a:solidFill>
                        </a:rPr>
                        <a:t>Room</a:t>
                      </a:r>
                      <a:r>
                        <a:rPr lang="en-US" sz="2800" baseline="0" dirty="0" smtClean="0">
                          <a:solidFill>
                            <a:srgbClr val="000000"/>
                          </a:solidFill>
                        </a:rPr>
                        <a:t> Supply</a:t>
                      </a:r>
                      <a:endParaRPr lang="en-US" sz="2800" dirty="0">
                        <a:solidFill>
                          <a:srgbClr val="000000"/>
                        </a:solidFill>
                      </a:endParaRPr>
                    </a:p>
                  </a:txBody>
                  <a:tcPr marT="60960" marB="60960">
                    <a:lnL w="12700" cmpd="sng">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4.8%</a:t>
                      </a:r>
                      <a:endParaRPr lang="en-US" sz="280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2"/>
                          </a:solidFill>
                          <a:latin typeface="Wingdings 3" panose="05040102010807070707" pitchFamily="18" charset="2"/>
                        </a:rPr>
                        <a:t>p</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768499">
                <a:tc>
                  <a:txBody>
                    <a:bodyPr/>
                    <a:lstStyle/>
                    <a:p>
                      <a:r>
                        <a:rPr lang="en-US" sz="2800" dirty="0" smtClean="0">
                          <a:solidFill>
                            <a:srgbClr val="000000"/>
                          </a:solidFill>
                        </a:rPr>
                        <a:t>Room Demand</a:t>
                      </a:r>
                      <a:endParaRPr lang="en-US" sz="2800" dirty="0">
                        <a:solidFill>
                          <a:srgbClr val="000000"/>
                        </a:solidFill>
                      </a:endParaRPr>
                    </a:p>
                  </a:txBody>
                  <a:tcPr marT="60960" marB="60960">
                    <a:lnL w="12700" cmpd="sng">
                      <a:noFill/>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80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0" dirty="0" smtClean="0">
                          <a:solidFill>
                            <a:schemeClr val="tx1"/>
                          </a:solidFill>
                        </a:rPr>
                        <a:t>6.5%</a:t>
                      </a:r>
                      <a:endParaRPr lang="en-US" sz="2800" b="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2"/>
                          </a:solidFill>
                          <a:latin typeface="Wingdings 3" panose="05040102010807070707" pitchFamily="18" charset="2"/>
                        </a:rPr>
                        <a:t>p</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768499">
                <a:tc>
                  <a:txBody>
                    <a:bodyPr/>
                    <a:lstStyle/>
                    <a:p>
                      <a:r>
                        <a:rPr lang="en-US" sz="2800" dirty="0" smtClean="0">
                          <a:solidFill>
                            <a:srgbClr val="000000"/>
                          </a:solidFill>
                        </a:rPr>
                        <a:t>Occupancy</a:t>
                      </a:r>
                      <a:endParaRPr lang="en-US" sz="2800" dirty="0">
                        <a:solidFill>
                          <a:srgbClr val="000000"/>
                        </a:solidFill>
                      </a:endParaRPr>
                    </a:p>
                  </a:txBody>
                  <a:tcPr marT="60960" marB="60960">
                    <a:lnL w="12700" cmpd="sng">
                      <a:noFill/>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50.3%</a:t>
                      </a:r>
                      <a:endParaRPr lang="en-US" sz="280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0" dirty="0" smtClean="0">
                          <a:solidFill>
                            <a:schemeClr val="tx1"/>
                          </a:solidFill>
                        </a:rPr>
                        <a:t>1.6%</a:t>
                      </a:r>
                      <a:endParaRPr lang="en-US" sz="2800" b="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2"/>
                          </a:solidFill>
                          <a:latin typeface="Wingdings 3" panose="05040102010807070707" pitchFamily="18" charset="2"/>
                        </a:rPr>
                        <a:t>p</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768499">
                <a:tc>
                  <a:txBody>
                    <a:bodyPr/>
                    <a:lstStyle/>
                    <a:p>
                      <a:r>
                        <a:rPr lang="en-US" sz="2800" dirty="0" smtClean="0">
                          <a:solidFill>
                            <a:srgbClr val="000000"/>
                          </a:solidFill>
                        </a:rPr>
                        <a:t>ADR</a:t>
                      </a:r>
                      <a:endParaRPr lang="en-US" sz="2800" dirty="0">
                        <a:solidFill>
                          <a:srgbClr val="000000"/>
                        </a:solidFill>
                      </a:endParaRPr>
                    </a:p>
                  </a:txBody>
                  <a:tcPr marT="60960" marB="60960">
                    <a:lnL w="12700" cmpd="sng">
                      <a:noFill/>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$95.17</a:t>
                      </a:r>
                      <a:endParaRPr lang="en-US" sz="280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0" dirty="0" smtClean="0">
                          <a:solidFill>
                            <a:schemeClr val="tx1"/>
                          </a:solidFill>
                        </a:rPr>
                        <a:t>3.6%</a:t>
                      </a:r>
                      <a:endParaRPr lang="en-US" sz="2800" b="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2"/>
                          </a:solidFill>
                          <a:latin typeface="Wingdings 3" panose="05040102010807070707" pitchFamily="18" charset="2"/>
                        </a:rPr>
                        <a:t>p</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768499">
                <a:tc>
                  <a:txBody>
                    <a:bodyPr/>
                    <a:lstStyle/>
                    <a:p>
                      <a:r>
                        <a:rPr lang="en-US" sz="2800" dirty="0" smtClean="0">
                          <a:solidFill>
                            <a:srgbClr val="000000"/>
                          </a:solidFill>
                        </a:rPr>
                        <a:t>RevPAR</a:t>
                      </a:r>
                      <a:endParaRPr lang="en-US" sz="2800" dirty="0">
                        <a:solidFill>
                          <a:srgbClr val="000000"/>
                        </a:solidFill>
                      </a:endParaRPr>
                    </a:p>
                  </a:txBody>
                  <a:tcPr marT="60960" marB="60960">
                    <a:lnL w="12700" cmpd="sng">
                      <a:noFill/>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smtClean="0">
                          <a:solidFill>
                            <a:schemeClr val="tx1"/>
                          </a:solidFill>
                        </a:rPr>
                        <a:t>$47.86</a:t>
                      </a:r>
                      <a:endParaRPr lang="en-US" sz="280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b="0" dirty="0" smtClean="0">
                          <a:solidFill>
                            <a:schemeClr val="tx1"/>
                          </a:solidFill>
                        </a:rPr>
                        <a:t>5.2%</a:t>
                      </a:r>
                      <a:endParaRPr lang="en-US" sz="2800" b="0" dirty="0">
                        <a:solidFill>
                          <a:schemeClr val="tx1"/>
                        </a:solidFill>
                      </a:endParaRPr>
                    </a:p>
                  </a:txBody>
                  <a:tcPr marT="60960" marB="6096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2"/>
                          </a:solidFill>
                          <a:latin typeface="Wingdings 3" panose="05040102010807070707" pitchFamily="18" charset="2"/>
                        </a:rPr>
                        <a:t>p</a:t>
                      </a:r>
                    </a:p>
                  </a:txBody>
                  <a:tcPr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127002" y="6464001"/>
            <a:ext cx="7090575" cy="307777"/>
          </a:xfrm>
          <a:prstGeom prst="rect">
            <a:avLst/>
          </a:prstGeom>
          <a:noFill/>
        </p:spPr>
        <p:txBody>
          <a:bodyPr wrap="square" rtlCol="0">
            <a:spAutoFit/>
          </a:bodyPr>
          <a:lstStyle/>
          <a:p>
            <a:r>
              <a:rPr lang="en-US" sz="1400" dirty="0"/>
              <a:t>State of </a:t>
            </a:r>
            <a:r>
              <a:rPr lang="en-US" sz="1400" dirty="0" smtClean="0"/>
              <a:t>Kentucky </a:t>
            </a:r>
            <a:r>
              <a:rPr lang="en-US" sz="1400" dirty="0"/>
              <a:t>YTD </a:t>
            </a:r>
            <a:r>
              <a:rPr lang="en-US" sz="1400" dirty="0" smtClean="0"/>
              <a:t>March </a:t>
            </a:r>
            <a:r>
              <a:rPr lang="en-US" sz="1400" dirty="0"/>
              <a:t>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69030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58560504"/>
              </p:ext>
            </p:extLst>
          </p:nvPr>
        </p:nvGraphicFramePr>
        <p:xfrm>
          <a:off x="753688" y="1255222"/>
          <a:ext cx="9509761" cy="4652356"/>
        </p:xfrm>
        <a:graphic>
          <a:graphicData uri="http://schemas.openxmlformats.org/drawingml/2006/table">
            <a:tbl>
              <a:tblPr firstRow="1" bandRow="1">
                <a:tableStyleId>{5C22544A-7EE6-4342-B048-85BDC9FD1C3A}</a:tableStyleId>
              </a:tblPr>
              <a:tblGrid>
                <a:gridCol w="3003665"/>
                <a:gridCol w="1662547"/>
                <a:gridCol w="1673629"/>
                <a:gridCol w="3169920"/>
              </a:tblGrid>
              <a:tr h="934720">
                <a:tc>
                  <a:txBody>
                    <a:bodyPr/>
                    <a:lstStyle/>
                    <a:p>
                      <a:pPr marL="0" algn="ctr" defTabSz="914400" rtl="0" eaLnBrk="1" latinLnBrk="0" hangingPunct="1"/>
                      <a:endParaRPr lang="en-US" sz="3200" b="1" kern="1200" dirty="0">
                        <a:solidFill>
                          <a:schemeClr val="lt1"/>
                        </a:solidFill>
                        <a:latin typeface="+mn-lt"/>
                        <a:ea typeface="+mn-ea"/>
                        <a:cs typeface="+mn-cs"/>
                      </a:endParaRPr>
                    </a:p>
                  </a:txBody>
                  <a:tcPr marL="121920" marR="121920" marT="60960" marB="60960">
                    <a:noFill/>
                  </a:tcPr>
                </a:tc>
                <a:tc>
                  <a:txBody>
                    <a:bodyPr/>
                    <a:lstStyle/>
                    <a:p>
                      <a:pPr marL="0" algn="ctr" defTabSz="914400" rtl="0" eaLnBrk="1" latinLnBrk="0" hangingPunct="1"/>
                      <a:r>
                        <a:rPr lang="en-US" sz="2700" b="1" kern="1200" dirty="0" smtClean="0">
                          <a:solidFill>
                            <a:schemeClr val="tx1"/>
                          </a:solidFill>
                          <a:latin typeface="+mn-lt"/>
                          <a:ea typeface="+mn-ea"/>
                          <a:cs typeface="+mn-cs"/>
                        </a:rPr>
                        <a:t>Highest Ever?</a:t>
                      </a:r>
                      <a:endParaRPr lang="en-US" sz="2700" b="1" kern="1200" dirty="0">
                        <a:solidFill>
                          <a:schemeClr val="tx1"/>
                        </a:solidFill>
                        <a:latin typeface="+mn-lt"/>
                        <a:ea typeface="+mn-ea"/>
                        <a:cs typeface="+mn-cs"/>
                      </a:endParaRPr>
                    </a:p>
                  </a:txBody>
                  <a:tcPr marL="121920" marR="121920" marT="60960" marB="60960">
                    <a:solidFill>
                      <a:schemeClr val="bg1">
                        <a:lumMod val="85000"/>
                      </a:schemeClr>
                    </a:solidFill>
                  </a:tcPr>
                </a:tc>
                <a:tc>
                  <a:txBody>
                    <a:bodyPr/>
                    <a:lstStyle/>
                    <a:p>
                      <a:endParaRPr lang="en-US" sz="3200" dirty="0"/>
                    </a:p>
                  </a:txBody>
                  <a:tcPr marL="121920" marR="121920" marT="60960" marB="60960">
                    <a:noFill/>
                  </a:tcPr>
                </a:tc>
                <a:tc>
                  <a:txBody>
                    <a:bodyPr/>
                    <a:lstStyle/>
                    <a:p>
                      <a:pPr marL="0" algn="ctr" defTabSz="914400" rtl="0" eaLnBrk="1" latinLnBrk="0" hangingPunct="1"/>
                      <a:r>
                        <a:rPr lang="en-US" sz="3200" dirty="0" smtClean="0"/>
                        <a:t> </a:t>
                      </a:r>
                      <a:r>
                        <a:rPr lang="en-US" sz="3200" kern="1200" dirty="0" smtClean="0">
                          <a:solidFill>
                            <a:schemeClr val="dk1"/>
                          </a:solidFill>
                          <a:latin typeface="+mn-lt"/>
                          <a:ea typeface="+mn-ea"/>
                          <a:cs typeface="+mn-cs"/>
                        </a:rPr>
                        <a:t>% Change</a:t>
                      </a:r>
                      <a:endParaRPr lang="en-US" sz="3200" kern="1200" dirty="0">
                        <a:solidFill>
                          <a:schemeClr val="dk1"/>
                        </a:solidFill>
                        <a:latin typeface="+mn-lt"/>
                        <a:ea typeface="+mn-ea"/>
                        <a:cs typeface="+mn-cs"/>
                      </a:endParaRPr>
                    </a:p>
                  </a:txBody>
                  <a:tcPr marL="121920" marR="121920" marT="60960" marB="60960" anchor="ctr">
                    <a:solidFill>
                      <a:schemeClr val="bg1">
                        <a:lumMod val="85000"/>
                      </a:schemeClr>
                    </a:solidFill>
                  </a:tcPr>
                </a:tc>
              </a:tr>
              <a:tr h="609600">
                <a:tc>
                  <a:txBody>
                    <a:bodyPr/>
                    <a:lstStyle/>
                    <a:p>
                      <a:pPr algn="ctr"/>
                      <a:r>
                        <a:rPr lang="en-US" sz="3200" dirty="0" smtClean="0">
                          <a:solidFill>
                            <a:schemeClr val="bg1"/>
                          </a:solidFill>
                        </a:rPr>
                        <a:t>Room Supply</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sym typeface="Wingdings" panose="05000000000000000000" pitchFamily="2" charset="2"/>
                        </a:rPr>
                        <a:t></a:t>
                      </a:r>
                      <a:endParaRPr lang="en-US" sz="3200" dirty="0">
                        <a:solidFill>
                          <a:schemeClr val="bg1"/>
                        </a:solidFill>
                      </a:endParaRPr>
                    </a:p>
                  </a:txBody>
                  <a:tcPr marL="121920" marR="121920" marT="60960" marB="60960">
                    <a:solidFill>
                      <a:schemeClr val="tx2"/>
                    </a:solidFill>
                  </a:tcPr>
                </a:tc>
                <a:tc>
                  <a:txBody>
                    <a:bodyPr/>
                    <a:lstStyle/>
                    <a:p>
                      <a:pPr algn="ct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3.7%</a:t>
                      </a:r>
                      <a:endParaRPr lang="en-US" sz="3200" dirty="0">
                        <a:solidFill>
                          <a:schemeClr val="bg1"/>
                        </a:solidFill>
                      </a:endParaRPr>
                    </a:p>
                  </a:txBody>
                  <a:tcPr marL="121920" marR="121920" marT="60960" marB="60960">
                    <a:solidFill>
                      <a:schemeClr val="tx2"/>
                    </a:solidFill>
                  </a:tcPr>
                </a:tc>
              </a:tr>
              <a:tr h="609600">
                <a:tc>
                  <a:txBody>
                    <a:bodyPr/>
                    <a:lstStyle/>
                    <a:p>
                      <a:pPr algn="ctr"/>
                      <a:r>
                        <a:rPr lang="en-US" sz="3200" dirty="0" smtClean="0"/>
                        <a:t>Room Demand</a:t>
                      </a:r>
                      <a:endParaRPr lang="en-US" sz="3200" dirty="0"/>
                    </a:p>
                  </a:txBody>
                  <a:tcPr marL="121920" marR="121920" marT="60960" marB="6096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sym typeface="Wingdings" panose="05000000000000000000" pitchFamily="2" charset="2"/>
                        </a:rPr>
                        <a:t></a:t>
                      </a:r>
                      <a:endParaRPr lang="en-US" sz="3200" dirty="0" smtClean="0">
                        <a:solidFill>
                          <a:schemeClr val="tx1"/>
                        </a:solidFill>
                      </a:endParaRPr>
                    </a:p>
                  </a:txBody>
                  <a:tcPr marL="121920" marR="121920" marT="60960" marB="60960">
                    <a:solidFill>
                      <a:schemeClr val="bg1">
                        <a:lumMod val="85000"/>
                      </a:schemeClr>
                    </a:solidFill>
                  </a:tcPr>
                </a:tc>
                <a:tc>
                  <a:txBody>
                    <a:bodyPr/>
                    <a:lstStyle/>
                    <a:p>
                      <a:pPr algn="ctr"/>
                      <a:endParaRPr lang="en-US" sz="3200" kern="1200" dirty="0">
                        <a:solidFill>
                          <a:schemeClr val="dk1"/>
                        </a:solidFill>
                        <a:latin typeface="+mn-lt"/>
                        <a:ea typeface="+mn-ea"/>
                        <a:cs typeface="+mn-cs"/>
                      </a:endParaRPr>
                    </a:p>
                  </a:txBody>
                  <a:tcPr marL="121920" marR="121920" marT="60960" marB="60960">
                    <a:solidFill>
                      <a:schemeClr val="bg1">
                        <a:lumMod val="85000"/>
                      </a:schemeClr>
                    </a:solidFill>
                  </a:tcPr>
                </a:tc>
                <a:tc>
                  <a:txBody>
                    <a:bodyPr/>
                    <a:lstStyle/>
                    <a:p>
                      <a:pPr algn="ctr"/>
                      <a:r>
                        <a:rPr lang="en-US" sz="3200" dirty="0" smtClean="0"/>
                        <a:t>5.9%</a:t>
                      </a:r>
                      <a:endParaRPr lang="en-US" sz="3200" dirty="0"/>
                    </a:p>
                  </a:txBody>
                  <a:tcPr marL="121920" marR="121920" marT="60960" marB="60960">
                    <a:solidFill>
                      <a:schemeClr val="bg1">
                        <a:lumMod val="85000"/>
                      </a:schemeClr>
                    </a:solidFill>
                  </a:tcPr>
                </a:tc>
              </a:tr>
              <a:tr h="659476">
                <a:tc>
                  <a:txBody>
                    <a:bodyPr/>
                    <a:lstStyle/>
                    <a:p>
                      <a:pPr algn="ctr"/>
                      <a:r>
                        <a:rPr lang="en-US" sz="3200" dirty="0" smtClean="0">
                          <a:solidFill>
                            <a:schemeClr val="bg1"/>
                          </a:solidFill>
                        </a:rPr>
                        <a:t>Occupancy</a:t>
                      </a:r>
                      <a:endParaRPr lang="en-US" sz="3200" dirty="0">
                        <a:solidFill>
                          <a:schemeClr val="bg1"/>
                        </a:solidFill>
                      </a:endParaRPr>
                    </a:p>
                  </a:txBody>
                  <a:tcPr marL="121920" marR="121920" marT="60960" marB="60960">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rPr>
                        <a:t>63.9%</a:t>
                      </a:r>
                    </a:p>
                  </a:txBody>
                  <a:tcPr marL="121920" marR="121920" marT="60960" marB="60960">
                    <a:solidFill>
                      <a:schemeClr val="tx2"/>
                    </a:solidFill>
                  </a:tcPr>
                </a:tc>
                <a:tc>
                  <a:txBody>
                    <a:bodyPr/>
                    <a:lstStyle/>
                    <a:p>
                      <a:pPr algn="ctr"/>
                      <a:r>
                        <a:rPr lang="en-US" sz="3200" dirty="0" smtClean="0">
                          <a:solidFill>
                            <a:schemeClr val="bg1"/>
                          </a:solidFill>
                        </a:rPr>
                        <a:t>60.8%</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0.5%</a:t>
                      </a:r>
                      <a:endParaRPr lang="en-US" sz="3200" dirty="0">
                        <a:solidFill>
                          <a:schemeClr val="bg1"/>
                        </a:solidFill>
                      </a:endParaRPr>
                    </a:p>
                  </a:txBody>
                  <a:tcPr marL="121920" marR="121920" marT="60960" marB="60960">
                    <a:solidFill>
                      <a:schemeClr val="tx2"/>
                    </a:solidFill>
                  </a:tcPr>
                </a:tc>
              </a:tr>
              <a:tr h="609600">
                <a:tc>
                  <a:txBody>
                    <a:bodyPr/>
                    <a:lstStyle/>
                    <a:p>
                      <a:pPr algn="ctr"/>
                      <a:r>
                        <a:rPr lang="en-US" sz="3200" dirty="0" smtClean="0"/>
                        <a:t>ADR</a:t>
                      </a:r>
                      <a:endParaRPr lang="en-US" sz="3200" dirty="0"/>
                    </a:p>
                  </a:txBody>
                  <a:tcPr marL="121920" marR="121920" marT="60960" marB="6096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sym typeface="Wingdings" panose="05000000000000000000" pitchFamily="2" charset="2"/>
                        </a:rPr>
                        <a:t></a:t>
                      </a:r>
                      <a:endParaRPr lang="en-US" sz="3200" dirty="0" smtClean="0">
                        <a:solidFill>
                          <a:schemeClr val="tx1"/>
                        </a:solidFill>
                      </a:endParaRPr>
                    </a:p>
                  </a:txBody>
                  <a:tcPr marL="121920" marR="121920" marT="60960" marB="60960">
                    <a:solidFill>
                      <a:schemeClr val="bg1">
                        <a:lumMod val="85000"/>
                      </a:schemeClr>
                    </a:solidFill>
                  </a:tcPr>
                </a:tc>
                <a:tc>
                  <a:txBody>
                    <a:bodyPr/>
                    <a:lstStyle/>
                    <a:p>
                      <a:pPr algn="ctr"/>
                      <a:r>
                        <a:rPr lang="en-US" sz="3200" dirty="0" smtClean="0"/>
                        <a:t>$104.41</a:t>
                      </a:r>
                      <a:endParaRPr lang="en-US" sz="3200" dirty="0"/>
                    </a:p>
                  </a:txBody>
                  <a:tcPr marL="121920" marR="121920" marT="60960" marB="60960">
                    <a:solidFill>
                      <a:schemeClr val="bg1">
                        <a:lumMod val="85000"/>
                      </a:schemeClr>
                    </a:solidFill>
                  </a:tcPr>
                </a:tc>
                <a:tc>
                  <a:txBody>
                    <a:bodyPr/>
                    <a:lstStyle/>
                    <a:p>
                      <a:pPr algn="ctr"/>
                      <a:r>
                        <a:rPr lang="en-US" sz="3200" dirty="0" smtClean="0"/>
                        <a:t>2.4%</a:t>
                      </a:r>
                      <a:endParaRPr lang="en-US" sz="3200" dirty="0"/>
                    </a:p>
                  </a:txBody>
                  <a:tcPr marL="121920" marR="121920" marT="60960" marB="60960">
                    <a:solidFill>
                      <a:schemeClr val="bg1">
                        <a:lumMod val="85000"/>
                      </a:schemeClr>
                    </a:solidFill>
                  </a:tcPr>
                </a:tc>
              </a:tr>
              <a:tr h="609600">
                <a:tc>
                  <a:txBody>
                    <a:bodyPr/>
                    <a:lstStyle/>
                    <a:p>
                      <a:pPr algn="ctr"/>
                      <a:r>
                        <a:rPr lang="en-US" sz="3200" dirty="0" smtClean="0">
                          <a:solidFill>
                            <a:schemeClr val="bg1"/>
                          </a:solidFill>
                        </a:rPr>
                        <a:t>RevPAR</a:t>
                      </a:r>
                      <a:endParaRPr lang="en-US" sz="3200" dirty="0">
                        <a:solidFill>
                          <a:schemeClr val="bg1"/>
                        </a:solidFill>
                      </a:endParaRPr>
                    </a:p>
                  </a:txBody>
                  <a:tcPr marL="121920" marR="121920" marT="60960" marB="60960">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bg1"/>
                          </a:solidFill>
                        </a:rPr>
                        <a:t>$63.96</a:t>
                      </a:r>
                    </a:p>
                  </a:txBody>
                  <a:tcPr marL="121920" marR="121920" marT="60960" marB="60960">
                    <a:solidFill>
                      <a:schemeClr val="tx2"/>
                    </a:solidFill>
                  </a:tcPr>
                </a:tc>
                <a:tc>
                  <a:txBody>
                    <a:bodyPr/>
                    <a:lstStyle/>
                    <a:p>
                      <a:pPr algn="ctr"/>
                      <a:r>
                        <a:rPr lang="en-US" sz="3200" dirty="0" smtClean="0">
                          <a:solidFill>
                            <a:schemeClr val="bg1"/>
                          </a:solidFill>
                        </a:rPr>
                        <a:t>$63.49</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2.9%</a:t>
                      </a:r>
                      <a:endParaRPr lang="en-US" sz="3200" dirty="0">
                        <a:solidFill>
                          <a:schemeClr val="bg1"/>
                        </a:solidFill>
                      </a:endParaRPr>
                    </a:p>
                  </a:txBody>
                  <a:tcPr marL="121920" marR="121920" marT="60960" marB="60960">
                    <a:solidFill>
                      <a:schemeClr val="tx2"/>
                    </a:solidFill>
                  </a:tcPr>
                </a:tc>
              </a:tr>
              <a:tr h="609600">
                <a:tc>
                  <a:txBody>
                    <a:bodyPr/>
                    <a:lstStyle/>
                    <a:p>
                      <a:pPr algn="ctr"/>
                      <a:r>
                        <a:rPr lang="en-US" sz="3200" dirty="0" smtClean="0"/>
                        <a:t>Room Revenue</a:t>
                      </a:r>
                      <a:endParaRPr lang="en-US" sz="3200" dirty="0"/>
                    </a:p>
                  </a:txBody>
                  <a:tcPr marL="121920" marR="121920" marT="60960" marB="6096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sym typeface="Wingdings" panose="05000000000000000000" pitchFamily="2" charset="2"/>
                        </a:rPr>
                        <a:t></a:t>
                      </a:r>
                      <a:endParaRPr lang="en-US" sz="3200" dirty="0" smtClean="0">
                        <a:solidFill>
                          <a:schemeClr val="tx1"/>
                        </a:solidFill>
                      </a:endParaRPr>
                    </a:p>
                  </a:txBody>
                  <a:tcPr marL="121920" marR="121920" marT="60960" marB="60960">
                    <a:solidFill>
                      <a:schemeClr val="bg1">
                        <a:lumMod val="85000"/>
                      </a:schemeClr>
                    </a:solidFill>
                  </a:tcPr>
                </a:tc>
                <a:tc>
                  <a:txBody>
                    <a:bodyPr/>
                    <a:lstStyle/>
                    <a:p>
                      <a:pPr algn="ctr"/>
                      <a:endParaRPr lang="en-US" sz="3200" dirty="0"/>
                    </a:p>
                  </a:txBody>
                  <a:tcPr marL="121920" marR="121920" marT="60960" marB="60960">
                    <a:solidFill>
                      <a:schemeClr val="bg1">
                        <a:lumMod val="85000"/>
                      </a:schemeClr>
                    </a:solidFill>
                  </a:tcPr>
                </a:tc>
                <a:tc>
                  <a:txBody>
                    <a:bodyPr/>
                    <a:lstStyle/>
                    <a:p>
                      <a:pPr algn="ctr"/>
                      <a:r>
                        <a:rPr lang="en-US" sz="3200" dirty="0" smtClean="0"/>
                        <a:t>10.4%</a:t>
                      </a:r>
                      <a:endParaRPr lang="en-US" sz="3200" dirty="0"/>
                    </a:p>
                  </a:txBody>
                  <a:tcPr marL="121920" marR="121920" marT="60960" marB="60960">
                    <a:solidFill>
                      <a:schemeClr val="bg1">
                        <a:lumMod val="85000"/>
                      </a:schemeClr>
                    </a:solidFill>
                  </a:tcPr>
                </a:tc>
              </a:tr>
            </a:tbl>
          </a:graphicData>
        </a:graphic>
      </p:graphicFrame>
      <p:sp>
        <p:nvSpPr>
          <p:cNvPr id="4" name="TextBox 3"/>
          <p:cNvSpPr txBox="1"/>
          <p:nvPr/>
        </p:nvSpPr>
        <p:spPr>
          <a:xfrm>
            <a:off x="501723" y="6147592"/>
            <a:ext cx="7582907" cy="369332"/>
          </a:xfrm>
          <a:prstGeom prst="rect">
            <a:avLst/>
          </a:prstGeom>
          <a:noFill/>
        </p:spPr>
        <p:txBody>
          <a:bodyPr wrap="square" rtlCol="0">
            <a:spAutoFit/>
          </a:bodyPr>
          <a:lstStyle/>
          <a:p>
            <a:r>
              <a:rPr lang="en-US" dirty="0" smtClean="0">
                <a:solidFill>
                  <a:srgbClr val="3F3F3F"/>
                </a:solidFill>
              </a:rPr>
              <a:t>State of KY Results</a:t>
            </a:r>
            <a:r>
              <a:rPr lang="en-US" dirty="0">
                <a:solidFill>
                  <a:srgbClr val="3F3F3F"/>
                </a:solidFill>
              </a:rPr>
              <a:t>, </a:t>
            </a:r>
            <a:r>
              <a:rPr lang="en-US" dirty="0" smtClean="0">
                <a:solidFill>
                  <a:srgbClr val="3F3F3F"/>
                </a:solidFill>
              </a:rPr>
              <a:t>2019 March 12MMA </a:t>
            </a:r>
            <a:endParaRPr lang="en-US" dirty="0">
              <a:solidFill>
                <a:srgbClr val="3F3F3F"/>
              </a:solidFill>
            </a:endParaRPr>
          </a:p>
        </p:txBody>
      </p:sp>
      <p:sp>
        <p:nvSpPr>
          <p:cNvPr id="6" name="Rectangle 2"/>
          <p:cNvSpPr txBox="1">
            <a:spLocks noChangeArrowheads="1"/>
          </p:cNvSpPr>
          <p:nvPr/>
        </p:nvSpPr>
        <p:spPr bwMode="auto">
          <a:xfrm>
            <a:off x="501723" y="134937"/>
            <a:ext cx="10525760" cy="759236"/>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lvl1pPr algn="l" defTabSz="914400" rtl="0" eaLnBrk="1" latinLnBrk="0" hangingPunct="1">
              <a:spcBef>
                <a:spcPct val="0"/>
              </a:spcBef>
              <a:buNone/>
              <a:defRPr sz="2400" b="1" kern="1200">
                <a:solidFill>
                  <a:schemeClr val="tx1"/>
                </a:solidFill>
                <a:latin typeface="+mj-lt"/>
                <a:ea typeface="+mj-ea"/>
                <a:cs typeface="+mj-cs"/>
              </a:defRPr>
            </a:lvl1pPr>
          </a:lstStyle>
          <a:p>
            <a:r>
              <a:rPr lang="en-US" sz="3200" dirty="0" smtClean="0">
                <a:solidFill>
                  <a:srgbClr val="3F3F3F"/>
                </a:solidFill>
              </a:rPr>
              <a:t>March 2019 was record breaking</a:t>
            </a:r>
            <a:r>
              <a:rPr lang="en-US" sz="3200" dirty="0">
                <a:solidFill>
                  <a:srgbClr val="3F3F3F"/>
                </a:solidFill>
              </a:rPr>
              <a:t/>
            </a:r>
            <a:br>
              <a:rPr lang="en-US" sz="3200" dirty="0">
                <a:solidFill>
                  <a:srgbClr val="3F3F3F"/>
                </a:solidFill>
              </a:rPr>
            </a:br>
            <a:r>
              <a:rPr lang="en-US" sz="3200" dirty="0">
                <a:solidFill>
                  <a:srgbClr val="3F3F3F"/>
                </a:solidFill>
              </a:rPr>
              <a:t/>
            </a:r>
            <a:br>
              <a:rPr lang="en-US" sz="3200" dirty="0">
                <a:solidFill>
                  <a:srgbClr val="3F3F3F"/>
                </a:solidFill>
              </a:rPr>
            </a:br>
            <a:endParaRPr lang="en-US" sz="3200"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0491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189" y="91500"/>
            <a:ext cx="11441851" cy="6675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7576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2070" y="189607"/>
            <a:ext cx="9935129" cy="609600"/>
          </a:xfrm>
        </p:spPr>
        <p:txBody>
          <a:bodyPr>
            <a:normAutofit/>
          </a:bodyPr>
          <a:lstStyle/>
          <a:p>
            <a:r>
              <a:rPr lang="en-US" sz="2200" dirty="0" smtClean="0"/>
              <a:t>Supply/Demand % Change by Market </a:t>
            </a:r>
            <a:endParaRPr lang="en-US" sz="2200" b="0" dirty="0"/>
          </a:p>
        </p:txBody>
      </p:sp>
      <p:graphicFrame>
        <p:nvGraphicFramePr>
          <p:cNvPr id="6" name="Chart Placeholder 5"/>
          <p:cNvGraphicFramePr>
            <a:graphicFrameLocks noGrp="1"/>
          </p:cNvGraphicFramePr>
          <p:nvPr>
            <p:ph type="chart" idx="1"/>
            <p:extLst/>
          </p:nvPr>
        </p:nvGraphicFramePr>
        <p:xfrm>
          <a:off x="227584" y="799208"/>
          <a:ext cx="11623040" cy="533144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682069" y="6262561"/>
            <a:ext cx="8366712" cy="369332"/>
          </a:xfrm>
          <a:prstGeom prst="rect">
            <a:avLst/>
          </a:prstGeom>
        </p:spPr>
        <p:txBody>
          <a:bodyPr wrap="square">
            <a:spAutoFit/>
          </a:bodyPr>
          <a:lstStyle/>
          <a:p>
            <a:r>
              <a:rPr lang="en-US" dirty="0">
                <a:solidFill>
                  <a:srgbClr val="3F3F3F"/>
                </a:solidFill>
              </a:rPr>
              <a:t>*Supply / Demand % Change, by Market, March 2019 12MMA</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761367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8990" y="146302"/>
            <a:ext cx="9240253" cy="606733"/>
          </a:xfrm>
        </p:spPr>
        <p:txBody>
          <a:bodyPr>
            <a:noAutofit/>
          </a:bodyPr>
          <a:lstStyle/>
          <a:p>
            <a:pPr algn="ctr"/>
            <a:r>
              <a:rPr lang="en-US" sz="2400" dirty="0" smtClean="0"/>
              <a:t>Reopening of convention center leads to a booming Louisville</a:t>
            </a:r>
            <a:endParaRPr lang="en-US" sz="24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160755981"/>
              </p:ext>
            </p:extLst>
          </p:nvPr>
        </p:nvGraphicFramePr>
        <p:xfrm>
          <a:off x="262967" y="705852"/>
          <a:ext cx="11223181" cy="534233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350025"/>
            <a:ext cx="5486400" cy="338554"/>
          </a:xfrm>
          <a:prstGeom prst="rect">
            <a:avLst/>
          </a:prstGeom>
        </p:spPr>
        <p:txBody>
          <a:bodyPr wrap="square">
            <a:spAutoFit/>
          </a:bodyPr>
          <a:lstStyle/>
          <a:p>
            <a:r>
              <a:rPr lang="en-US" sz="1600" dirty="0" smtClean="0">
                <a:solidFill>
                  <a:srgbClr val="3F3F3F"/>
                </a:solidFill>
              </a:rPr>
              <a:t>March 2019 YTD YOY % Change</a:t>
            </a:r>
            <a:endParaRPr lang="en-US" sz="1600" dirty="0">
              <a:solidFill>
                <a:srgbClr val="3F3F3F"/>
              </a:solidFill>
            </a:endParaRPr>
          </a:p>
        </p:txBody>
      </p:sp>
      <p:sp>
        <p:nvSpPr>
          <p:cNvPr id="3" name="TextBox 2"/>
          <p:cNvSpPr txBox="1"/>
          <p:nvPr/>
        </p:nvSpPr>
        <p:spPr>
          <a:xfrm>
            <a:off x="8389856" y="1131216"/>
            <a:ext cx="2526383" cy="4916972"/>
          </a:xfrm>
          <a:prstGeom prst="rect">
            <a:avLst/>
          </a:prstGeom>
          <a:noFill/>
          <a:ln>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883393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8990" y="146302"/>
            <a:ext cx="9240253" cy="606733"/>
          </a:xfrm>
        </p:spPr>
        <p:txBody>
          <a:bodyPr>
            <a:noAutofit/>
          </a:bodyPr>
          <a:lstStyle/>
          <a:p>
            <a:pPr algn="ctr"/>
            <a:r>
              <a:rPr lang="en-US" sz="2400" dirty="0" smtClean="0"/>
              <a:t>Major Market Performance Q1 2019</a:t>
            </a:r>
            <a:endParaRPr lang="en-US" sz="24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934528443"/>
              </p:ext>
            </p:extLst>
          </p:nvPr>
        </p:nvGraphicFramePr>
        <p:xfrm>
          <a:off x="262967" y="705852"/>
          <a:ext cx="11223181" cy="534233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350025"/>
            <a:ext cx="5486400" cy="338554"/>
          </a:xfrm>
          <a:prstGeom prst="rect">
            <a:avLst/>
          </a:prstGeom>
        </p:spPr>
        <p:txBody>
          <a:bodyPr wrap="square">
            <a:spAutoFit/>
          </a:bodyPr>
          <a:lstStyle/>
          <a:p>
            <a:r>
              <a:rPr lang="en-US" sz="1600" dirty="0">
                <a:solidFill>
                  <a:srgbClr val="3F3F3F"/>
                </a:solidFill>
              </a:rPr>
              <a:t>March 2019 YTD YOY % Change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824021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8990" y="146302"/>
            <a:ext cx="9240253" cy="606733"/>
          </a:xfrm>
        </p:spPr>
        <p:txBody>
          <a:bodyPr>
            <a:noAutofit/>
          </a:bodyPr>
          <a:lstStyle/>
          <a:p>
            <a:pPr algn="ctr"/>
            <a:r>
              <a:rPr lang="en-US" sz="2400" dirty="0" smtClean="0"/>
              <a:t>Market RevPAR Performance Q1 2019</a:t>
            </a:r>
            <a:endParaRPr lang="en-US" sz="24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35215848"/>
              </p:ext>
            </p:extLst>
          </p:nvPr>
        </p:nvGraphicFramePr>
        <p:xfrm>
          <a:off x="262967" y="705852"/>
          <a:ext cx="11223181" cy="534233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350025"/>
            <a:ext cx="5486400" cy="338554"/>
          </a:xfrm>
          <a:prstGeom prst="rect">
            <a:avLst/>
          </a:prstGeom>
        </p:spPr>
        <p:txBody>
          <a:bodyPr wrap="square">
            <a:spAutoFit/>
          </a:bodyPr>
          <a:lstStyle/>
          <a:p>
            <a:r>
              <a:rPr lang="en-US" sz="1600" dirty="0">
                <a:solidFill>
                  <a:srgbClr val="3F3F3F"/>
                </a:solidFill>
              </a:rPr>
              <a:t>March 2019 YTD YOY % Change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5926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3356" y="447675"/>
            <a:ext cx="10972800" cy="1143000"/>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a:solidFill>
                  <a:prstClr val="black"/>
                </a:solidFill>
              </a:rPr>
              <a:t>Agenda</a:t>
            </a:r>
            <a:endParaRPr lang="en-US" sz="4800" b="0" i="1" u="sng" dirty="0">
              <a:solidFill>
                <a:prstClr val="black"/>
              </a:solidFill>
            </a:endParaRPr>
          </a:p>
        </p:txBody>
      </p:sp>
      <p:sp>
        <p:nvSpPr>
          <p:cNvPr id="4" name="Text Placeholder 3"/>
          <p:cNvSpPr>
            <a:spLocks noGrp="1"/>
          </p:cNvSpPr>
          <p:nvPr>
            <p:ph type="body" sz="quarter" idx="10"/>
          </p:nvPr>
        </p:nvSpPr>
        <p:spPr/>
        <p:txBody>
          <a:bodyPr>
            <a:normAutofit/>
          </a:bodyPr>
          <a:lstStyle/>
          <a:p>
            <a:pPr marL="571500" indent="-571500">
              <a:buFont typeface="Arial" panose="020B0604020202020204" pitchFamily="34" charset="0"/>
              <a:buChar char="•"/>
            </a:pPr>
            <a:r>
              <a:rPr lang="en-US" sz="3600" dirty="0" smtClean="0"/>
              <a:t>Total U.S. Overview</a:t>
            </a:r>
          </a:p>
          <a:p>
            <a:pPr marL="571500" indent="-571500">
              <a:buFont typeface="Arial" panose="020B0604020202020204" pitchFamily="34" charset="0"/>
              <a:buChar char="•"/>
            </a:pPr>
            <a:r>
              <a:rPr lang="en-US" sz="3600" dirty="0" smtClean="0"/>
              <a:t>State of Kentucky</a:t>
            </a:r>
          </a:p>
          <a:p>
            <a:pPr marL="571500" indent="-571500">
              <a:buFont typeface="Arial" panose="020B0604020202020204" pitchFamily="34" charset="0"/>
              <a:buChar char="•"/>
            </a:pPr>
            <a:r>
              <a:rPr lang="en-US" sz="3600" dirty="0" smtClean="0"/>
              <a:t>Event Performance</a:t>
            </a:r>
            <a:endParaRPr lang="en-US" sz="3600" dirty="0"/>
          </a:p>
          <a:p>
            <a:pPr marL="571500" indent="-571500">
              <a:buFont typeface="Arial" panose="020B0604020202020204" pitchFamily="34" charset="0"/>
              <a:buChar char="•"/>
            </a:pPr>
            <a:r>
              <a:rPr lang="en-US" sz="3600" dirty="0" smtClean="0"/>
              <a:t>Pipeline</a:t>
            </a:r>
          </a:p>
          <a:p>
            <a:pPr marL="571500" indent="-571500">
              <a:buFont typeface="Arial" panose="020B0604020202020204" pitchFamily="34" charset="0"/>
              <a:buChar char="•"/>
            </a:pPr>
            <a:r>
              <a:rPr lang="en-US" sz="3600" dirty="0" smtClean="0"/>
              <a:t>Forecast</a:t>
            </a:r>
            <a:endParaRPr lang="en-US" sz="3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504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Market Events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08962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10330" y="402485"/>
            <a:ext cx="9240253" cy="606733"/>
          </a:xfrm>
        </p:spPr>
        <p:txBody>
          <a:bodyPr>
            <a:noAutofit/>
          </a:bodyPr>
          <a:lstStyle/>
          <a:p>
            <a:pPr algn="ctr"/>
            <a:r>
              <a:rPr lang="en-US" sz="2400" dirty="0" smtClean="0"/>
              <a:t>Special Event Market Performance 2018</a:t>
            </a:r>
            <a:endParaRPr lang="en-US" sz="24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57159547"/>
              </p:ext>
            </p:extLst>
          </p:nvPr>
        </p:nvGraphicFramePr>
        <p:xfrm>
          <a:off x="262967" y="705852"/>
          <a:ext cx="11223181" cy="534233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350025"/>
            <a:ext cx="5486400" cy="338554"/>
          </a:xfrm>
          <a:prstGeom prst="rect">
            <a:avLst/>
          </a:prstGeom>
        </p:spPr>
        <p:txBody>
          <a:bodyPr wrap="square">
            <a:spAutoFit/>
          </a:bodyPr>
          <a:lstStyle/>
          <a:p>
            <a:r>
              <a:rPr lang="en-US" sz="1600" dirty="0" smtClean="0">
                <a:solidFill>
                  <a:srgbClr val="3F3F3F"/>
                </a:solidFill>
              </a:rPr>
              <a:t>Average </a:t>
            </a:r>
            <a:r>
              <a:rPr lang="en-US" sz="1600" dirty="0" err="1" smtClean="0">
                <a:solidFill>
                  <a:srgbClr val="3F3F3F"/>
                </a:solidFill>
              </a:rPr>
              <a:t>Occ</a:t>
            </a:r>
            <a:r>
              <a:rPr lang="en-US" sz="1600" dirty="0" smtClean="0">
                <a:solidFill>
                  <a:srgbClr val="3F3F3F"/>
                </a:solidFill>
              </a:rPr>
              <a:t> &amp; ADR across event days in 2018</a:t>
            </a:r>
            <a:endParaRPr lang="en-US" sz="1600"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92210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21127183"/>
              </p:ext>
            </p:extLst>
          </p:nvPr>
        </p:nvGraphicFramePr>
        <p:xfrm>
          <a:off x="505459" y="1002892"/>
          <a:ext cx="10909300" cy="52709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10271" y="6387421"/>
            <a:ext cx="7775863" cy="338554"/>
          </a:xfrm>
          <a:prstGeom prst="rect">
            <a:avLst/>
          </a:prstGeom>
        </p:spPr>
        <p:txBody>
          <a:bodyPr wrap="square">
            <a:spAutoFit/>
          </a:bodyPr>
          <a:lstStyle/>
          <a:p>
            <a:r>
              <a:rPr lang="en-US" sz="1600" dirty="0">
                <a:solidFill>
                  <a:srgbClr val="000000"/>
                </a:solidFill>
              </a:rPr>
              <a:t>*First 3 days of Spring Quilt Week vs. 3 year </a:t>
            </a:r>
            <a:r>
              <a:rPr lang="en-US" sz="1600" dirty="0" smtClean="0">
                <a:solidFill>
                  <a:srgbClr val="000000"/>
                </a:solidFill>
              </a:rPr>
              <a:t>average RevPAR by </a:t>
            </a:r>
            <a:r>
              <a:rPr lang="en-US" sz="1600" dirty="0">
                <a:solidFill>
                  <a:srgbClr val="000000"/>
                </a:solidFill>
              </a:rPr>
              <a:t>day of week period</a:t>
            </a:r>
          </a:p>
        </p:txBody>
      </p:sp>
      <p:sp>
        <p:nvSpPr>
          <p:cNvPr id="6" name="Title 1"/>
          <p:cNvSpPr txBox="1">
            <a:spLocks/>
          </p:cNvSpPr>
          <p:nvPr/>
        </p:nvSpPr>
        <p:spPr>
          <a:xfrm>
            <a:off x="505459" y="267433"/>
            <a:ext cx="10634133" cy="614592"/>
          </a:xfrm>
          <a:prstGeom prst="rect">
            <a:avLst/>
          </a:prstGeom>
        </p:spPr>
        <p:txBody>
          <a:bodyPr vert="horz" lIns="91440" tIns="45720" rIns="91440" bIns="45720" rtlCol="0" anchor="ctr">
            <a:no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en-US" smtClean="0">
                <a:solidFill>
                  <a:srgbClr val="000000"/>
                </a:solidFill>
              </a:rPr>
              <a:t>Spring Quilt Week 2018	</a:t>
            </a:r>
            <a:br>
              <a:rPr lang="en-US" smtClean="0">
                <a:solidFill>
                  <a:srgbClr val="000000"/>
                </a:solidFill>
              </a:rPr>
            </a:br>
            <a:r>
              <a:rPr lang="en-US" sz="2400" smtClean="0">
                <a:solidFill>
                  <a:srgbClr val="000000"/>
                </a:solidFill>
              </a:rPr>
              <a:t>Paducah, KY April 18-21</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7795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62993040"/>
              </p:ext>
            </p:extLst>
          </p:nvPr>
        </p:nvGraphicFramePr>
        <p:xfrm>
          <a:off x="505459" y="1002892"/>
          <a:ext cx="10909300" cy="52709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10271" y="6387421"/>
            <a:ext cx="7775863" cy="338554"/>
          </a:xfrm>
          <a:prstGeom prst="rect">
            <a:avLst/>
          </a:prstGeom>
        </p:spPr>
        <p:txBody>
          <a:bodyPr wrap="square">
            <a:spAutoFit/>
          </a:bodyPr>
          <a:lstStyle/>
          <a:p>
            <a:r>
              <a:rPr lang="en-US" sz="1600" dirty="0">
                <a:solidFill>
                  <a:srgbClr val="000000"/>
                </a:solidFill>
              </a:rPr>
              <a:t>*First 3 days of </a:t>
            </a:r>
            <a:r>
              <a:rPr lang="en-US" sz="1600" dirty="0" smtClean="0">
                <a:solidFill>
                  <a:srgbClr val="000000"/>
                </a:solidFill>
              </a:rPr>
              <a:t>Horsey Hundred vs</a:t>
            </a:r>
            <a:r>
              <a:rPr lang="en-US" sz="1600" dirty="0">
                <a:solidFill>
                  <a:srgbClr val="000000"/>
                </a:solidFill>
              </a:rPr>
              <a:t>. 3 year </a:t>
            </a:r>
            <a:r>
              <a:rPr lang="en-US" sz="1600" dirty="0" smtClean="0">
                <a:solidFill>
                  <a:srgbClr val="000000"/>
                </a:solidFill>
              </a:rPr>
              <a:t>average RevPAR by </a:t>
            </a:r>
            <a:r>
              <a:rPr lang="en-US" sz="1600" dirty="0">
                <a:solidFill>
                  <a:srgbClr val="000000"/>
                </a:solidFill>
              </a:rPr>
              <a:t>day of week period</a:t>
            </a:r>
          </a:p>
        </p:txBody>
      </p:sp>
      <p:sp>
        <p:nvSpPr>
          <p:cNvPr id="6" name="Title 1"/>
          <p:cNvSpPr txBox="1">
            <a:spLocks/>
          </p:cNvSpPr>
          <p:nvPr/>
        </p:nvSpPr>
        <p:spPr>
          <a:xfrm>
            <a:off x="505459" y="267433"/>
            <a:ext cx="10634133" cy="614592"/>
          </a:xfrm>
          <a:prstGeom prst="rect">
            <a:avLst/>
          </a:prstGeom>
        </p:spPr>
        <p:txBody>
          <a:bodyPr vert="horz" lIns="91440" tIns="45720" rIns="91440" bIns="45720" rtlCol="0" anchor="ctr">
            <a:no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en-US" dirty="0" smtClean="0">
                <a:solidFill>
                  <a:srgbClr val="000000"/>
                </a:solidFill>
              </a:rPr>
              <a:t>Horsey Hundred 2018	</a:t>
            </a:r>
            <a:br>
              <a:rPr lang="en-US" dirty="0" smtClean="0">
                <a:solidFill>
                  <a:srgbClr val="000000"/>
                </a:solidFill>
              </a:rPr>
            </a:br>
            <a:r>
              <a:rPr lang="en-US" sz="2400" dirty="0" smtClean="0">
                <a:solidFill>
                  <a:srgbClr val="000000"/>
                </a:solidFill>
              </a:rPr>
              <a:t>Georgetown May 25-26</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63996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292396"/>
              </p:ext>
            </p:extLst>
          </p:nvPr>
        </p:nvGraphicFramePr>
        <p:xfrm>
          <a:off x="505459" y="1002892"/>
          <a:ext cx="10909300" cy="52709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10271" y="6387421"/>
            <a:ext cx="7775863" cy="338554"/>
          </a:xfrm>
          <a:prstGeom prst="rect">
            <a:avLst/>
          </a:prstGeom>
        </p:spPr>
        <p:txBody>
          <a:bodyPr wrap="square">
            <a:spAutoFit/>
          </a:bodyPr>
          <a:lstStyle/>
          <a:p>
            <a:r>
              <a:rPr lang="en-US" sz="1600" dirty="0">
                <a:solidFill>
                  <a:srgbClr val="000000"/>
                </a:solidFill>
              </a:rPr>
              <a:t>*First 3 days of </a:t>
            </a:r>
            <a:r>
              <a:rPr lang="en-US" sz="1600" dirty="0" smtClean="0">
                <a:solidFill>
                  <a:srgbClr val="000000"/>
                </a:solidFill>
              </a:rPr>
              <a:t>Corvette Bash vs</a:t>
            </a:r>
            <a:r>
              <a:rPr lang="en-US" sz="1600" dirty="0">
                <a:solidFill>
                  <a:srgbClr val="000000"/>
                </a:solidFill>
              </a:rPr>
              <a:t>. 3 year average RevPAR by day of week period</a:t>
            </a:r>
          </a:p>
        </p:txBody>
      </p:sp>
      <p:sp>
        <p:nvSpPr>
          <p:cNvPr id="6" name="Title 1"/>
          <p:cNvSpPr txBox="1">
            <a:spLocks/>
          </p:cNvSpPr>
          <p:nvPr/>
        </p:nvSpPr>
        <p:spPr>
          <a:xfrm>
            <a:off x="505459" y="267433"/>
            <a:ext cx="10634133" cy="614592"/>
          </a:xfrm>
          <a:prstGeom prst="rect">
            <a:avLst/>
          </a:prstGeom>
        </p:spPr>
        <p:txBody>
          <a:bodyPr vert="horz" lIns="91440" tIns="45720" rIns="91440" bIns="45720" rtlCol="0" anchor="ctr">
            <a:no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en-US" dirty="0" smtClean="0">
                <a:solidFill>
                  <a:srgbClr val="000000"/>
                </a:solidFill>
              </a:rPr>
              <a:t>Michelin National Corvette Bash 2018	</a:t>
            </a:r>
            <a:br>
              <a:rPr lang="en-US" dirty="0" smtClean="0">
                <a:solidFill>
                  <a:srgbClr val="000000"/>
                </a:solidFill>
              </a:rPr>
            </a:br>
            <a:r>
              <a:rPr lang="en-US" sz="2400" dirty="0" smtClean="0">
                <a:solidFill>
                  <a:srgbClr val="000000"/>
                </a:solidFill>
              </a:rPr>
              <a:t>Bowling Green April 26-28</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46897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91334853"/>
              </p:ext>
            </p:extLst>
          </p:nvPr>
        </p:nvGraphicFramePr>
        <p:xfrm>
          <a:off x="505459" y="1002892"/>
          <a:ext cx="10909300" cy="527091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10271" y="6387421"/>
            <a:ext cx="7775863" cy="338554"/>
          </a:xfrm>
          <a:prstGeom prst="rect">
            <a:avLst/>
          </a:prstGeom>
        </p:spPr>
        <p:txBody>
          <a:bodyPr wrap="square">
            <a:spAutoFit/>
          </a:bodyPr>
          <a:lstStyle/>
          <a:p>
            <a:r>
              <a:rPr lang="en-US" sz="1600" dirty="0">
                <a:solidFill>
                  <a:srgbClr val="000000"/>
                </a:solidFill>
              </a:rPr>
              <a:t>*First 3 days of </a:t>
            </a:r>
            <a:r>
              <a:rPr lang="en-US" sz="1600" dirty="0" smtClean="0">
                <a:solidFill>
                  <a:srgbClr val="000000"/>
                </a:solidFill>
              </a:rPr>
              <a:t>Hillbilly Days vs</a:t>
            </a:r>
            <a:r>
              <a:rPr lang="en-US" sz="1600" dirty="0">
                <a:solidFill>
                  <a:srgbClr val="000000"/>
                </a:solidFill>
              </a:rPr>
              <a:t>. 3 year average RevPAR by day of week period</a:t>
            </a:r>
          </a:p>
        </p:txBody>
      </p:sp>
      <p:sp>
        <p:nvSpPr>
          <p:cNvPr id="6" name="Title 1"/>
          <p:cNvSpPr txBox="1">
            <a:spLocks/>
          </p:cNvSpPr>
          <p:nvPr/>
        </p:nvSpPr>
        <p:spPr>
          <a:xfrm>
            <a:off x="505459" y="267433"/>
            <a:ext cx="10634133" cy="614592"/>
          </a:xfrm>
          <a:prstGeom prst="rect">
            <a:avLst/>
          </a:prstGeom>
        </p:spPr>
        <p:txBody>
          <a:bodyPr vert="horz" lIns="91440" tIns="45720" rIns="91440" bIns="45720" rtlCol="0" anchor="ctr">
            <a:noAutofit/>
          </a:bodyPr>
          <a:lstStyle>
            <a:lvl1pPr algn="l" defTabSz="1219170" rtl="0" eaLnBrk="1" latinLnBrk="0" hangingPunct="1">
              <a:spcBef>
                <a:spcPct val="0"/>
              </a:spcBef>
              <a:buNone/>
              <a:defRPr sz="3200" b="1" kern="1200">
                <a:solidFill>
                  <a:schemeClr val="tx1"/>
                </a:solidFill>
                <a:latin typeface="+mj-lt"/>
                <a:ea typeface="+mj-ea"/>
                <a:cs typeface="+mj-cs"/>
              </a:defRPr>
            </a:lvl1pPr>
          </a:lstStyle>
          <a:p>
            <a:r>
              <a:rPr lang="en-US" dirty="0" smtClean="0">
                <a:solidFill>
                  <a:srgbClr val="000000"/>
                </a:solidFill>
              </a:rPr>
              <a:t>Hillbilly Days 2018	</a:t>
            </a:r>
            <a:br>
              <a:rPr lang="en-US" dirty="0" smtClean="0">
                <a:solidFill>
                  <a:srgbClr val="000000"/>
                </a:solidFill>
              </a:rPr>
            </a:br>
            <a:r>
              <a:rPr lang="en-US" sz="2400" dirty="0" smtClean="0">
                <a:solidFill>
                  <a:srgbClr val="000000"/>
                </a:solidFill>
              </a:rPr>
              <a:t>Pikeville April 19-21</a:t>
            </a:r>
            <a:endParaRPr lang="en-US"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1396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Diagram 4"/>
          <p:cNvGraphicFramePr/>
          <p:nvPr>
            <p:extLst/>
          </p:nvPr>
        </p:nvGraphicFramePr>
        <p:xfrm>
          <a:off x="3625089" y="995680"/>
          <a:ext cx="8014208" cy="539292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 name="Picture 3"/>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9">
                    <a14:imgEffect>
                      <a14:backgroundRemoval t="2775" b="98779" l="9824" r="89673"/>
                    </a14:imgEffect>
                    <a14:imgEffect>
                      <a14:artisticCutout/>
                    </a14:imgEffect>
                    <a14:imgEffect>
                      <a14:colorTemperature colorTemp="11500"/>
                    </a14:imgEffect>
                    <a14:imgEffect>
                      <a14:saturation sat="400000"/>
                    </a14:imgEffect>
                    <a14:imgEffect>
                      <a14:brightnessContrast bright="100000" contrast="-57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5606" y="1057592"/>
            <a:ext cx="1657433" cy="24882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Picture 6"/>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0067" y="3207872"/>
            <a:ext cx="3260671" cy="2031249"/>
          </a:xfrm>
          <a:prstGeom prst="rect">
            <a:avLst/>
          </a:prstGeom>
        </p:spPr>
      </p:pic>
      <p:sp>
        <p:nvSpPr>
          <p:cNvPr id="9" name="Text Placeholder 2"/>
          <p:cNvSpPr txBox="1">
            <a:spLocks/>
          </p:cNvSpPr>
          <p:nvPr/>
        </p:nvSpPr>
        <p:spPr>
          <a:xfrm>
            <a:off x="347345" y="243842"/>
            <a:ext cx="6751664" cy="1952625"/>
          </a:xfrm>
          <a:prstGeom prst="rect">
            <a:avLst/>
          </a:prstGeom>
        </p:spPr>
        <p:txBody>
          <a:bodyPr vert="horz" lIns="121920" tIns="60960" rIns="121920" bIns="60960" rtlCol="0">
            <a:noAutofit/>
          </a:bodyPr>
          <a:lstStyle>
            <a:lvl1pPr marL="0" indent="0" algn="l" defTabSz="914400" rtl="0" eaLnBrk="1" latinLnBrk="0" hangingPunct="1">
              <a:spcBef>
                <a:spcPct val="20000"/>
              </a:spcBef>
              <a:buFont typeface="Arial" panose="020B0604020202020204" pitchFamily="34" charset="0"/>
              <a:buNone/>
              <a:defRPr sz="3800" b="1"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3800" b="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5333" dirty="0">
                <a:solidFill>
                  <a:prstClr val="white"/>
                </a:solidFill>
              </a:rPr>
              <a:t>Pipeline</a:t>
            </a:r>
          </a:p>
          <a:p>
            <a:r>
              <a:rPr lang="en-US" sz="5067" b="0" dirty="0">
                <a:solidFill>
                  <a:prstClr val="white"/>
                </a:solidFill>
              </a:rPr>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691387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70842" y="332008"/>
            <a:ext cx="9772469" cy="1020763"/>
          </a:xfrm>
        </p:spPr>
        <p:txBody>
          <a:bodyPr>
            <a:noAutofit/>
          </a:bodyPr>
          <a:lstStyle/>
          <a:p>
            <a:r>
              <a:rPr lang="en-US" sz="2000" dirty="0">
                <a:solidFill>
                  <a:srgbClr val="000000"/>
                </a:solidFill>
              </a:rPr>
              <a:t>US Pipeline: I/C Rooms Increase, But Still Manageable</a:t>
            </a:r>
          </a:p>
        </p:txBody>
      </p:sp>
      <p:graphicFrame>
        <p:nvGraphicFramePr>
          <p:cNvPr id="4" name="Content Placeholder 3"/>
          <p:cNvGraphicFramePr>
            <a:graphicFrameLocks noGrp="1"/>
          </p:cNvGraphicFramePr>
          <p:nvPr>
            <p:ph idx="1"/>
            <p:extLst/>
          </p:nvPr>
        </p:nvGraphicFramePr>
        <p:xfrm>
          <a:off x="1747441" y="1993936"/>
          <a:ext cx="8363610" cy="3269537"/>
        </p:xfrm>
        <a:graphic>
          <a:graphicData uri="http://schemas.openxmlformats.org/drawingml/2006/table">
            <a:tbl>
              <a:tblPr firstRow="1" bandRow="1">
                <a:tableStyleId>{5C22544A-7EE6-4342-B048-85BDC9FD1C3A}</a:tableStyleId>
              </a:tblPr>
              <a:tblGrid>
                <a:gridCol w="2613627"/>
                <a:gridCol w="1568177"/>
                <a:gridCol w="2090903"/>
                <a:gridCol w="2090903"/>
              </a:tblGrid>
              <a:tr h="745915">
                <a:tc>
                  <a:txBody>
                    <a:bodyPr/>
                    <a:lstStyle/>
                    <a:p>
                      <a:pPr algn="ctr"/>
                      <a:r>
                        <a:rPr lang="en-US" sz="2400" u="sng" dirty="0" smtClean="0">
                          <a:solidFill>
                            <a:srgbClr val="000000"/>
                          </a:solidFill>
                        </a:rPr>
                        <a:t>Phase</a:t>
                      </a:r>
                      <a:endParaRPr lang="en-US" sz="2400" u="sng" dirty="0">
                        <a:solidFill>
                          <a:srgbClr val="000000"/>
                        </a:solidFill>
                      </a:endParaRPr>
                    </a:p>
                  </a:txBody>
                  <a:tcPr marL="79604" marR="79604" marT="34291" marB="342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u="sng" dirty="0" smtClean="0">
                          <a:solidFill>
                            <a:srgbClr val="000000"/>
                          </a:solidFill>
                        </a:rPr>
                        <a:t>2019</a:t>
                      </a:r>
                      <a:endParaRPr lang="en-US" sz="2400" u="sng" dirty="0">
                        <a:solidFill>
                          <a:srgbClr val="000000"/>
                        </a:solidFill>
                      </a:endParaRPr>
                    </a:p>
                  </a:txBody>
                  <a:tcPr marL="79604" marR="79604" marT="34291" marB="342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u="sng" dirty="0" smtClean="0">
                          <a:solidFill>
                            <a:srgbClr val="000000"/>
                          </a:solidFill>
                        </a:rPr>
                        <a:t>2018</a:t>
                      </a:r>
                      <a:endParaRPr lang="en-US" sz="2400" u="sng" dirty="0">
                        <a:solidFill>
                          <a:srgbClr val="000000"/>
                        </a:solidFill>
                      </a:endParaRPr>
                    </a:p>
                  </a:txBody>
                  <a:tcPr marL="79604" marR="79604" marT="34291" marB="3429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u="sng" dirty="0" smtClean="0">
                          <a:solidFill>
                            <a:srgbClr val="000000"/>
                          </a:solidFill>
                        </a:rPr>
                        <a:t>% Change</a:t>
                      </a:r>
                      <a:endParaRPr lang="en-US" sz="2400" u="sng" dirty="0">
                        <a:solidFill>
                          <a:srgbClr val="000000"/>
                        </a:solidFill>
                      </a:endParaRPr>
                    </a:p>
                  </a:txBody>
                  <a:tcPr marL="79604" marR="79604" marT="34291" marB="34291">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3773">
                <a:tc>
                  <a:txBody>
                    <a:bodyPr/>
                    <a:lstStyle/>
                    <a:p>
                      <a:pPr algn="ctr"/>
                      <a:r>
                        <a:rPr lang="en-US" sz="2400" dirty="0" smtClean="0">
                          <a:solidFill>
                            <a:srgbClr val="000000"/>
                          </a:solidFill>
                        </a:rPr>
                        <a:t>In Construction</a:t>
                      </a:r>
                      <a:endParaRPr lang="en-US" sz="2400" dirty="0">
                        <a:solidFill>
                          <a:srgbClr val="000000"/>
                        </a:solidFill>
                      </a:endParaRPr>
                    </a:p>
                  </a:txBody>
                  <a:tcPr marL="79604" marR="79604" marT="34291" marB="3429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201</a:t>
                      </a:r>
                    </a:p>
                  </a:txBody>
                  <a:tcPr marL="79604" marR="79604" marT="34291" marB="3429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186</a:t>
                      </a:r>
                      <a:endParaRPr lang="en-US" sz="2400" dirty="0">
                        <a:solidFill>
                          <a:srgbClr val="000000"/>
                        </a:solidFill>
                      </a:endParaRPr>
                    </a:p>
                  </a:txBody>
                  <a:tcPr marL="79604" marR="79604" marT="34291" marB="34291"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bg1"/>
                          </a:solidFill>
                        </a:rPr>
                        <a:t>7.7%</a:t>
                      </a:r>
                      <a:endParaRPr lang="en-US" sz="2400" dirty="0">
                        <a:solidFill>
                          <a:schemeClr val="bg1"/>
                        </a:solidFill>
                      </a:endParaRPr>
                    </a:p>
                  </a:txBody>
                  <a:tcPr marL="79604" marR="79604" marT="34291" marB="34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584636">
                <a:tc>
                  <a:txBody>
                    <a:bodyPr/>
                    <a:lstStyle/>
                    <a:p>
                      <a:pPr algn="ctr"/>
                      <a:r>
                        <a:rPr lang="en-US" sz="2400" dirty="0" smtClean="0">
                          <a:solidFill>
                            <a:srgbClr val="000000"/>
                          </a:solidFill>
                        </a:rPr>
                        <a:t>Final Planning</a:t>
                      </a:r>
                      <a:endParaRPr lang="en-US" sz="2400" dirty="0">
                        <a:solidFill>
                          <a:srgbClr val="000000"/>
                        </a:solidFill>
                      </a:endParaRPr>
                    </a:p>
                  </a:txBody>
                  <a:tcPr marL="79604" marR="79604"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197</a:t>
                      </a:r>
                      <a:endParaRPr lang="en-US" sz="2400" dirty="0">
                        <a:solidFill>
                          <a:srgbClr val="000000"/>
                        </a:solidFill>
                      </a:endParaRPr>
                    </a:p>
                  </a:txBody>
                  <a:tcPr marL="79604" marR="79604"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221</a:t>
                      </a:r>
                      <a:endParaRPr lang="en-US" sz="2400" dirty="0">
                        <a:solidFill>
                          <a:srgbClr val="000000"/>
                        </a:solidFill>
                      </a:endParaRPr>
                    </a:p>
                  </a:txBody>
                  <a:tcPr marL="79604" marR="79604" marT="34291" marB="3429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-10.9%</a:t>
                      </a:r>
                    </a:p>
                  </a:txBody>
                  <a:tcPr marL="79604" marR="79604" marT="34291" marB="34291"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84636">
                <a:tc>
                  <a:txBody>
                    <a:bodyPr/>
                    <a:lstStyle/>
                    <a:p>
                      <a:pPr algn="ctr"/>
                      <a:r>
                        <a:rPr lang="en-US" sz="2400" dirty="0" smtClean="0">
                          <a:solidFill>
                            <a:srgbClr val="000000"/>
                          </a:solidFill>
                        </a:rPr>
                        <a:t>Planning</a:t>
                      </a:r>
                      <a:endParaRPr lang="en-US" sz="2400" dirty="0">
                        <a:solidFill>
                          <a:srgbClr val="000000"/>
                        </a:solidFill>
                      </a:endParaRPr>
                    </a:p>
                  </a:txBody>
                  <a:tcPr marL="79604" marR="79604" marT="34291" marB="3429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260</a:t>
                      </a:r>
                      <a:endParaRPr lang="en-US" sz="2400" dirty="0">
                        <a:solidFill>
                          <a:srgbClr val="000000"/>
                        </a:solidFill>
                      </a:endParaRPr>
                    </a:p>
                  </a:txBody>
                  <a:tcPr marL="79604" marR="79604" marT="34291" marB="3429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181</a:t>
                      </a:r>
                      <a:endParaRPr lang="en-US" sz="2400" dirty="0">
                        <a:solidFill>
                          <a:srgbClr val="000000"/>
                        </a:solidFill>
                      </a:endParaRPr>
                    </a:p>
                  </a:txBody>
                  <a:tcPr marL="79604" marR="79604" marT="34291" marB="3429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rgbClr val="000000"/>
                          </a:solidFill>
                        </a:rPr>
                        <a:t>44.1%</a:t>
                      </a:r>
                      <a:endParaRPr lang="en-US" sz="2400" dirty="0">
                        <a:solidFill>
                          <a:srgbClr val="000000"/>
                        </a:solidFill>
                      </a:endParaRPr>
                    </a:p>
                  </a:txBody>
                  <a:tcPr marL="79604" marR="79604" marT="34291" marB="34291"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00577">
                <a:tc>
                  <a:txBody>
                    <a:bodyPr/>
                    <a:lstStyle/>
                    <a:p>
                      <a:pPr algn="ctr"/>
                      <a:r>
                        <a:rPr lang="en-US" sz="2400" b="1" dirty="0" smtClean="0">
                          <a:solidFill>
                            <a:schemeClr val="bg1"/>
                          </a:solidFill>
                        </a:rPr>
                        <a:t>Under Contract</a:t>
                      </a:r>
                      <a:endParaRPr lang="en-US" sz="2400" b="1" dirty="0">
                        <a:solidFill>
                          <a:schemeClr val="bg1"/>
                        </a:solidFill>
                      </a:endParaRPr>
                    </a:p>
                  </a:txBody>
                  <a:tcPr marL="79604" marR="79604" marT="34291" marB="34291"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dirty="0" smtClean="0">
                          <a:solidFill>
                            <a:schemeClr val="bg1"/>
                          </a:solidFill>
                        </a:rPr>
                        <a:t>658</a:t>
                      </a:r>
                      <a:endParaRPr lang="en-US" sz="2400" b="1" dirty="0">
                        <a:solidFill>
                          <a:schemeClr val="bg1"/>
                        </a:solidFill>
                      </a:endParaRPr>
                    </a:p>
                  </a:txBody>
                  <a:tcPr marL="79604" marR="79604" marT="34291" marB="3429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dirty="0" smtClean="0">
                          <a:solidFill>
                            <a:schemeClr val="bg1"/>
                          </a:solidFill>
                        </a:rPr>
                        <a:t>588</a:t>
                      </a:r>
                      <a:endParaRPr lang="en-US" sz="2400" b="1" dirty="0">
                        <a:solidFill>
                          <a:schemeClr val="bg1"/>
                        </a:solidFill>
                      </a:endParaRPr>
                    </a:p>
                  </a:txBody>
                  <a:tcPr marL="79604" marR="79604" marT="34291" marB="34291"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dirty="0" smtClean="0">
                          <a:solidFill>
                            <a:schemeClr val="bg1"/>
                          </a:solidFill>
                        </a:rPr>
                        <a:t>11.9%</a:t>
                      </a:r>
                      <a:endParaRPr lang="en-US" sz="2400" b="1" dirty="0">
                        <a:solidFill>
                          <a:schemeClr val="bg1"/>
                        </a:solidFill>
                      </a:endParaRPr>
                    </a:p>
                  </a:txBody>
                  <a:tcPr marL="79604" marR="79604" marT="34291" marB="34291"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bl>
          </a:graphicData>
        </a:graphic>
      </p:graphicFrame>
      <p:sp>
        <p:nvSpPr>
          <p:cNvPr id="5" name="Rectangle 4"/>
          <p:cNvSpPr/>
          <p:nvPr/>
        </p:nvSpPr>
        <p:spPr>
          <a:xfrm>
            <a:off x="1227433" y="5904637"/>
            <a:ext cx="8160327" cy="461665"/>
          </a:xfrm>
          <a:prstGeom prst="rect">
            <a:avLst/>
          </a:prstGeom>
        </p:spPr>
        <p:txBody>
          <a:bodyPr wrap="square">
            <a:spAutoFit/>
          </a:bodyPr>
          <a:lstStyle/>
          <a:p>
            <a:r>
              <a:rPr lang="en-US" sz="1200" dirty="0">
                <a:solidFill>
                  <a:srgbClr val="3F3F3F"/>
                </a:solidFill>
              </a:rPr>
              <a:t>*Total US Pipeline, by Phase, ‘000s Rooms, March 2019 and 2018</a:t>
            </a:r>
          </a:p>
          <a:p>
            <a:endParaRPr lang="en-US" sz="1200" dirty="0">
              <a:solidFill>
                <a:srgbClr val="3F3F3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45160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1866901" y="1143524"/>
            <a:ext cx="8107604" cy="857251"/>
          </a:xfrm>
          <a:prstGeom prst="rect">
            <a:avLst/>
          </a:prstGeom>
        </p:spPr>
        <p:txBody>
          <a:bodyPr>
            <a:normAutofit/>
          </a:bodyPr>
          <a:lstStyle>
            <a:lvl1pPr algn="l" defTabSz="1219170" rtl="0" eaLnBrk="1" latinLnBrk="0" hangingPunct="1">
              <a:spcBef>
                <a:spcPct val="0"/>
              </a:spcBef>
              <a:buNone/>
              <a:defRPr sz="5333" b="1" kern="1200">
                <a:solidFill>
                  <a:schemeClr val="tx1"/>
                </a:solidFill>
                <a:latin typeface="+mj-lt"/>
                <a:ea typeface="+mj-ea"/>
                <a:cs typeface="+mj-cs"/>
              </a:defRPr>
            </a:lvl1pPr>
          </a:lstStyle>
          <a:p>
            <a:endParaRPr lang="en-US" sz="2100" dirty="0">
              <a:solidFill>
                <a:srgbClr val="3F3F3F"/>
              </a:solidFill>
            </a:endParaRPr>
          </a:p>
        </p:txBody>
      </p:sp>
      <p:sp>
        <p:nvSpPr>
          <p:cNvPr id="5" name="Rectangle 4"/>
          <p:cNvSpPr/>
          <p:nvPr/>
        </p:nvSpPr>
        <p:spPr>
          <a:xfrm>
            <a:off x="599440" y="6390725"/>
            <a:ext cx="8039357" cy="307777"/>
          </a:xfrm>
          <a:prstGeom prst="rect">
            <a:avLst/>
          </a:prstGeom>
        </p:spPr>
        <p:txBody>
          <a:bodyPr wrap="square">
            <a:spAutoFit/>
          </a:bodyPr>
          <a:lstStyle/>
          <a:p>
            <a:r>
              <a:rPr lang="en-US" sz="1400" dirty="0">
                <a:solidFill>
                  <a:srgbClr val="3F3F3F"/>
                </a:solidFill>
              </a:rPr>
              <a:t>*Total US Pipeline; Rooms In Construction, in ‘000s; 01/2006 – 03/2019</a:t>
            </a:r>
            <a:endParaRPr lang="en-US" sz="1100" dirty="0">
              <a:solidFill>
                <a:srgbClr val="3F3F3F"/>
              </a:solidFill>
            </a:endParaRPr>
          </a:p>
        </p:txBody>
      </p:sp>
      <p:graphicFrame>
        <p:nvGraphicFramePr>
          <p:cNvPr id="6" name="Content Placeholder 3"/>
          <p:cNvGraphicFramePr>
            <a:graphicFrameLocks/>
          </p:cNvGraphicFramePr>
          <p:nvPr>
            <p:extLst/>
          </p:nvPr>
        </p:nvGraphicFramePr>
        <p:xfrm>
          <a:off x="434301" y="836889"/>
          <a:ext cx="11524019" cy="524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9"/>
          <p:cNvSpPr txBox="1"/>
          <p:nvPr/>
        </p:nvSpPr>
        <p:spPr>
          <a:xfrm>
            <a:off x="11225538" y="1678064"/>
            <a:ext cx="89008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solidFill>
                  <a:srgbClr val="3F3F3F"/>
                </a:solidFill>
              </a:rPr>
              <a:t>10K</a:t>
            </a:r>
          </a:p>
        </p:txBody>
      </p:sp>
      <p:sp>
        <p:nvSpPr>
          <p:cNvPr id="2" name="Title 1"/>
          <p:cNvSpPr>
            <a:spLocks noGrp="1"/>
          </p:cNvSpPr>
          <p:nvPr>
            <p:ph type="title"/>
          </p:nvPr>
        </p:nvSpPr>
        <p:spPr>
          <a:xfrm>
            <a:off x="434300" y="251994"/>
            <a:ext cx="10972800" cy="470943"/>
          </a:xfrm>
        </p:spPr>
        <p:txBody>
          <a:bodyPr>
            <a:noAutofit/>
          </a:bodyPr>
          <a:lstStyle/>
          <a:p>
            <a:r>
              <a:rPr lang="en-US" sz="2933" dirty="0"/>
              <a:t>I/C Pipeline Is Still Below Prior Peak (But Slowly Creeping Up)</a:t>
            </a:r>
          </a:p>
        </p:txBody>
      </p:sp>
      <p:sp>
        <p:nvSpPr>
          <p:cNvPr id="8" name="TextBox 7"/>
          <p:cNvSpPr txBox="1"/>
          <p:nvPr/>
        </p:nvSpPr>
        <p:spPr>
          <a:xfrm>
            <a:off x="172692" y="2389903"/>
            <a:ext cx="461665" cy="2585323"/>
          </a:xfrm>
          <a:prstGeom prst="rect">
            <a:avLst/>
          </a:prstGeom>
          <a:noFill/>
        </p:spPr>
        <p:txBody>
          <a:bodyPr vert="vert270" wrap="square" rtlCol="0">
            <a:spAutoFit/>
          </a:bodyPr>
          <a:lstStyle/>
          <a:p>
            <a:pPr algn="ctr"/>
            <a:r>
              <a:rPr lang="en-US" dirty="0">
                <a:solidFill>
                  <a:srgbClr val="3F3F3F"/>
                </a:solidFill>
              </a:rPr>
              <a:t>Thousands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44328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 y="426034"/>
            <a:ext cx="10972800" cy="582577"/>
          </a:xfrm>
        </p:spPr>
        <p:txBody>
          <a:bodyPr>
            <a:normAutofit/>
          </a:bodyPr>
          <a:lstStyle/>
          <a:p>
            <a:r>
              <a:rPr lang="en-US" sz="2667" dirty="0"/>
              <a:t>In Construction Rooms Are Dominated By Two Players: Hilton &amp; Marriott</a:t>
            </a:r>
          </a:p>
        </p:txBody>
      </p:sp>
      <p:graphicFrame>
        <p:nvGraphicFramePr>
          <p:cNvPr id="6" name="Content Placeholder 5"/>
          <p:cNvGraphicFramePr>
            <a:graphicFrameLocks noGrp="1"/>
          </p:cNvGraphicFramePr>
          <p:nvPr>
            <p:ph idx="1"/>
            <p:extLst/>
          </p:nvPr>
        </p:nvGraphicFramePr>
        <p:xfrm>
          <a:off x="609600" y="1008611"/>
          <a:ext cx="10972800" cy="511702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439121" y="6410637"/>
            <a:ext cx="8160327" cy="307777"/>
          </a:xfrm>
          <a:prstGeom prst="rect">
            <a:avLst/>
          </a:prstGeom>
        </p:spPr>
        <p:txBody>
          <a:bodyPr wrap="square">
            <a:spAutoFit/>
          </a:bodyPr>
          <a:lstStyle/>
          <a:p>
            <a:r>
              <a:rPr lang="en-US" sz="1400" dirty="0">
                <a:solidFill>
                  <a:srgbClr val="3F3F3F"/>
                </a:solidFill>
              </a:rPr>
              <a:t>*US Pipeline, Rooms In Construction, Share of HLT &amp; MAR of total, March 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792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2"/>
          <p:cNvSpPr>
            <a:spLocks noGrp="1"/>
          </p:cNvSpPr>
          <p:nvPr>
            <p:ph type="title"/>
          </p:nvPr>
        </p:nvSpPr>
        <p:spPr>
          <a:xfrm>
            <a:off x="572873" y="422622"/>
            <a:ext cx="10560000" cy="345972"/>
          </a:xfrm>
        </p:spPr>
        <p:txBody>
          <a:bodyPr>
            <a:noAutofit/>
          </a:bodyPr>
          <a:lstStyle/>
          <a:p>
            <a:pPr defTabSz="963804"/>
            <a:r>
              <a:rPr lang="en-US" dirty="0">
                <a:solidFill>
                  <a:prstClr val="black">
                    <a:lumMod val="75000"/>
                    <a:lumOff val="25000"/>
                  </a:prstClr>
                </a:solidFill>
              </a:rPr>
              <a:t>The world’s largest hotel performance sample</a:t>
            </a:r>
          </a:p>
        </p:txBody>
      </p:sp>
      <p:pic>
        <p:nvPicPr>
          <p:cNvPr id="25" name="Picture 24"/>
          <p:cNvPicPr>
            <a:picLocks noChangeAspect="1"/>
          </p:cNvPicPr>
          <p:nvPr/>
        </p:nvPicPr>
        <p:blipFill>
          <a:blip r:embed="rId3" cstate="screen">
            <a:alphaModFix amt="10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052606"/>
            <a:ext cx="12192000" cy="805394"/>
          </a:xfrm>
          <a:prstGeom prst="rect">
            <a:avLst/>
          </a:prstGeom>
        </p:spPr>
      </p:pic>
      <p:grpSp>
        <p:nvGrpSpPr>
          <p:cNvPr id="4" name="Group 3">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96D3B2E3-4B25-B347-9E2F-CBC955EC4905}"/>
              </a:ext>
            </a:extLst>
          </p:cNvPr>
          <p:cNvGrpSpPr/>
          <p:nvPr/>
        </p:nvGrpSpPr>
        <p:grpSpPr>
          <a:xfrm>
            <a:off x="0" y="2231227"/>
            <a:ext cx="12192000" cy="2387857"/>
            <a:chOff x="0" y="2231227"/>
            <a:chExt cx="12192000" cy="2387857"/>
          </a:xfrm>
        </p:grpSpPr>
        <p:pic>
          <p:nvPicPr>
            <p:cNvPr id="16" name="Picture 15"/>
            <p:cNvPicPr>
              <a:picLocks noChangeAspect="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90538" y="2671763"/>
              <a:ext cx="2633662" cy="1538806"/>
            </a:xfrm>
            <a:prstGeom prst="rect">
              <a:avLst/>
            </a:prstGeom>
          </p:spPr>
        </p:pic>
        <p:pic>
          <p:nvPicPr>
            <p:cNvPr id="17" name="Picture 16"/>
            <p:cNvPicPr>
              <a:picLocks noChangeAspect="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9342915" y="2610110"/>
              <a:ext cx="2358547" cy="1662112"/>
            </a:xfrm>
            <a:prstGeom prst="rect">
              <a:avLst/>
            </a:prstGeom>
          </p:spPr>
        </p:pic>
        <p:cxnSp>
          <p:nvCxnSpPr>
            <p:cNvPr id="18" name="Straight Connector 17"/>
            <p:cNvCxnSpPr/>
            <p:nvPr/>
          </p:nvCxnSpPr>
          <p:spPr>
            <a:xfrm>
              <a:off x="0" y="3425156"/>
              <a:ext cx="394286" cy="0"/>
            </a:xfrm>
            <a:prstGeom prst="line">
              <a:avLst/>
            </a:prstGeom>
            <a:ln w="38100">
              <a:solidFill>
                <a:srgbClr val="028675"/>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69582" y="3425156"/>
              <a:ext cx="742022" cy="0"/>
            </a:xfrm>
            <a:prstGeom prst="line">
              <a:avLst/>
            </a:prstGeom>
            <a:ln w="38100">
              <a:solidFill>
                <a:srgbClr val="028675"/>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93531" y="3425156"/>
              <a:ext cx="1363404" cy="0"/>
            </a:xfrm>
            <a:prstGeom prst="line">
              <a:avLst/>
            </a:prstGeom>
            <a:ln w="38100">
              <a:solidFill>
                <a:srgbClr val="028675"/>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86261" y="3425156"/>
              <a:ext cx="887128" cy="0"/>
            </a:xfrm>
            <a:prstGeom prst="line">
              <a:avLst/>
            </a:prstGeom>
            <a:ln w="38100">
              <a:solidFill>
                <a:srgbClr val="028675"/>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701462" y="3425156"/>
              <a:ext cx="490538" cy="0"/>
            </a:xfrm>
            <a:prstGeom prst="line">
              <a:avLst/>
            </a:prstGeom>
            <a:ln w="38100">
              <a:solidFill>
                <a:srgbClr val="028675"/>
              </a:solidFill>
              <a:prstDash val="sysDot"/>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6"/>
            <a:stretch>
              <a:fillRect/>
            </a:stretch>
          </p:blipFill>
          <p:spPr>
            <a:xfrm>
              <a:off x="3780631" y="2231227"/>
              <a:ext cx="1581362" cy="2387857"/>
            </a:xfrm>
            <a:prstGeom prst="rect">
              <a:avLst/>
            </a:prstGeom>
          </p:spPr>
        </p:pic>
        <p:pic>
          <p:nvPicPr>
            <p:cNvPr id="24" name="Picture 23"/>
            <p:cNvPicPr>
              <a:picLocks noChangeAspect="1"/>
            </p:cNvPicPr>
            <p:nvPr/>
          </p:nvPicPr>
          <p:blipFill>
            <a:blip r:embed="rId7"/>
            <a:stretch>
              <a:fillRect/>
            </a:stretch>
          </p:blipFill>
          <p:spPr>
            <a:xfrm>
              <a:off x="6794258" y="2312805"/>
              <a:ext cx="1996535" cy="2256722"/>
            </a:xfrm>
            <a:prstGeom prst="rect">
              <a:avLst/>
            </a:prstGeom>
          </p:spPr>
        </p:pic>
        <p:sp>
          <p:nvSpPr>
            <p:cNvPr id="2" name="Rectangle 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D3568308-000F-EA4C-ABD2-BC07860CD172}"/>
                </a:ext>
              </a:extLst>
            </p:cNvPr>
            <p:cNvSpPr/>
            <p:nvPr/>
          </p:nvSpPr>
          <p:spPr>
            <a:xfrm>
              <a:off x="3811604" y="3644878"/>
              <a:ext cx="1765231" cy="444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9C535448-6095-004F-A49E-F877D6415C40}"/>
                </a:ext>
              </a:extLst>
            </p:cNvPr>
            <p:cNvSpPr txBox="1"/>
            <p:nvPr/>
          </p:nvSpPr>
          <p:spPr>
            <a:xfrm>
              <a:off x="3811604" y="3532219"/>
              <a:ext cx="3307480" cy="646331"/>
            </a:xfrm>
            <a:prstGeom prst="rect">
              <a:avLst/>
            </a:prstGeom>
            <a:noFill/>
          </p:spPr>
          <p:txBody>
            <a:bodyPr wrap="square" rtlCol="0">
              <a:spAutoFit/>
            </a:bodyPr>
            <a:lstStyle/>
            <a:p>
              <a:r>
                <a:rPr lang="en-US" sz="3600" b="1" dirty="0">
                  <a:solidFill>
                    <a:srgbClr val="424345"/>
                  </a:solidFill>
                </a:rPr>
                <a:t>64,000</a:t>
              </a:r>
            </a:p>
          </p:txBody>
        </p:sp>
        <p:sp>
          <p:nvSpPr>
            <p:cNvPr id="32" name="Rectangle 31">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C360C32E-D0E6-C14B-BBDF-0EF69EFE1F32}"/>
                </a:ext>
              </a:extLst>
            </p:cNvPr>
            <p:cNvSpPr/>
            <p:nvPr/>
          </p:nvSpPr>
          <p:spPr>
            <a:xfrm>
              <a:off x="6561574" y="3887375"/>
              <a:ext cx="2964263" cy="444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TextBox 32">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9C262CD4-79AA-E845-87A0-9BB2194AEAAE}"/>
                </a:ext>
              </a:extLst>
            </p:cNvPr>
            <p:cNvSpPr txBox="1"/>
            <p:nvPr/>
          </p:nvSpPr>
          <p:spPr>
            <a:xfrm>
              <a:off x="6780614" y="3774141"/>
              <a:ext cx="2242805" cy="646331"/>
            </a:xfrm>
            <a:prstGeom prst="rect">
              <a:avLst/>
            </a:prstGeom>
            <a:noFill/>
          </p:spPr>
          <p:txBody>
            <a:bodyPr wrap="square" rtlCol="0">
              <a:spAutoFit/>
            </a:bodyPr>
            <a:lstStyle/>
            <a:p>
              <a:r>
                <a:rPr lang="en-US" sz="3600" b="1" dirty="0">
                  <a:solidFill>
                    <a:srgbClr val="424345"/>
                  </a:solidFill>
                </a:rPr>
                <a:t>8.7 </a:t>
              </a:r>
              <a:r>
                <a:rPr lang="en-US" sz="3600" dirty="0">
                  <a:solidFill>
                    <a:srgbClr val="424345"/>
                  </a:solidFill>
                </a:rPr>
                <a:t>million</a:t>
              </a:r>
            </a:p>
          </p:txBody>
        </p:sp>
      </p:grpSp>
      <p:sp>
        <p:nvSpPr>
          <p:cNvPr id="5" name="Rectangle 4"/>
          <p:cNvSpPr/>
          <p:nvPr/>
        </p:nvSpPr>
        <p:spPr>
          <a:xfrm>
            <a:off x="9563160" y="3799080"/>
            <a:ext cx="878880" cy="501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a:extLst>
              <a:ext uri="{FF2B5EF4-FFF2-40B4-BE49-F238E27FC236}">
                <a16:creationId xmlns="" xmlns:a16="http://schemas.microsoft.com/office/drawing/2014/main" xmlns:p="http://schemas.openxmlformats.org/presentationml/2006/main" xmlns:r="http://schemas.openxmlformats.org/officeDocument/2006/relationships" xmlns:a="http://schemas.openxmlformats.org/drawingml/2006/main" id="{9C535448-6095-004F-A49E-F877D6415C40}"/>
              </a:ext>
            </a:extLst>
          </p:cNvPr>
          <p:cNvSpPr txBox="1"/>
          <p:nvPr/>
        </p:nvSpPr>
        <p:spPr>
          <a:xfrm>
            <a:off x="9559640" y="3710356"/>
            <a:ext cx="3307480" cy="646331"/>
          </a:xfrm>
          <a:prstGeom prst="rect">
            <a:avLst/>
          </a:prstGeom>
          <a:noFill/>
        </p:spPr>
        <p:txBody>
          <a:bodyPr wrap="square" rtlCol="0">
            <a:spAutoFit/>
          </a:bodyPr>
          <a:lstStyle/>
          <a:p>
            <a:r>
              <a:rPr lang="en-US" sz="3600" b="1" dirty="0">
                <a:solidFill>
                  <a:srgbClr val="424345"/>
                </a:solidFill>
              </a:rPr>
              <a:t>180</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0471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96472411"/>
              </p:ext>
            </p:extLst>
          </p:nvPr>
        </p:nvGraphicFramePr>
        <p:xfrm>
          <a:off x="1219201" y="1329042"/>
          <a:ext cx="9726804" cy="4111777"/>
        </p:xfrm>
        <a:graphic>
          <a:graphicData uri="http://schemas.openxmlformats.org/drawingml/2006/table">
            <a:tbl>
              <a:tblPr firstRow="1" bandRow="1">
                <a:tableStyleId>{B301B821-A1FF-4177-AEE7-76D212191A09}</a:tableStyleId>
              </a:tblPr>
              <a:tblGrid>
                <a:gridCol w="3242268"/>
                <a:gridCol w="3242268"/>
                <a:gridCol w="3242268"/>
              </a:tblGrid>
              <a:tr h="860833">
                <a:tc>
                  <a:txBody>
                    <a:bodyPr/>
                    <a:lstStyle/>
                    <a:p>
                      <a:pPr algn="ctr"/>
                      <a:r>
                        <a:rPr lang="en-US" sz="2700" u="sng" dirty="0" smtClean="0"/>
                        <a:t>Phase</a:t>
                      </a:r>
                      <a:endParaRPr lang="en-US" sz="2700" b="1" u="sng" dirty="0">
                        <a:solidFill>
                          <a:schemeClr val="bg1"/>
                        </a:solidFill>
                      </a:endParaRPr>
                    </a:p>
                  </a:txBody>
                  <a:tcPr marL="121920" marR="121920" anchor="ctr">
                    <a:solidFill>
                      <a:srgbClr val="008080"/>
                    </a:solidFill>
                  </a:tcPr>
                </a:tc>
                <a:tc>
                  <a:txBody>
                    <a:bodyPr/>
                    <a:lstStyle/>
                    <a:p>
                      <a:pPr algn="ctr"/>
                      <a:r>
                        <a:rPr lang="en-US" sz="2700" u="sng" baseline="0" dirty="0" smtClean="0"/>
                        <a:t>Projects</a:t>
                      </a:r>
                      <a:endParaRPr lang="en-US" sz="2700" b="1" u="sng" dirty="0">
                        <a:solidFill>
                          <a:schemeClr val="bg1"/>
                        </a:solidFill>
                      </a:endParaRPr>
                    </a:p>
                  </a:txBody>
                  <a:tcPr marL="121920" marR="121920" anchor="ctr">
                    <a:solidFill>
                      <a:srgbClr val="008080"/>
                    </a:solidFill>
                  </a:tcPr>
                </a:tc>
                <a:tc>
                  <a:txBody>
                    <a:bodyPr/>
                    <a:lstStyle/>
                    <a:p>
                      <a:pPr algn="ctr"/>
                      <a:r>
                        <a:rPr lang="en-US" sz="2700" u="sng" baseline="0" dirty="0" smtClean="0"/>
                        <a:t>Rooms</a:t>
                      </a:r>
                      <a:endParaRPr lang="en-US" sz="2700" b="1" u="sng" dirty="0">
                        <a:solidFill>
                          <a:schemeClr val="bg1"/>
                        </a:solidFill>
                      </a:endParaRPr>
                    </a:p>
                  </a:txBody>
                  <a:tcPr marL="121920" marR="121920" anchor="ctr">
                    <a:solidFill>
                      <a:srgbClr val="008080"/>
                    </a:solidFill>
                  </a:tcPr>
                </a:tc>
              </a:tr>
              <a:tr h="778848">
                <a:tc>
                  <a:txBody>
                    <a:bodyPr/>
                    <a:lstStyle/>
                    <a:p>
                      <a:pPr algn="ctr"/>
                      <a:r>
                        <a:rPr lang="en-US" sz="2700" dirty="0" smtClean="0"/>
                        <a:t>In Construction</a:t>
                      </a:r>
                      <a:endParaRPr lang="en-US" sz="2700" b="1" dirty="0">
                        <a:solidFill>
                          <a:schemeClr val="tx1"/>
                        </a:solidFill>
                      </a:endParaRPr>
                    </a:p>
                  </a:txBody>
                  <a:tcPr marL="121920" marR="121920" anchor="ctr">
                    <a:solidFill>
                      <a:schemeClr val="bg1">
                        <a:lumMod val="95000"/>
                      </a:schemeClr>
                    </a:solidFill>
                  </a:tcPr>
                </a:tc>
                <a:tc>
                  <a:txBody>
                    <a:bodyPr/>
                    <a:lstStyle/>
                    <a:p>
                      <a:pPr algn="ctr"/>
                      <a:r>
                        <a:rPr lang="en-US" sz="2700" dirty="0" smtClean="0"/>
                        <a:t>23</a:t>
                      </a:r>
                      <a:endParaRPr lang="en-US" sz="2700" b="1" dirty="0">
                        <a:solidFill>
                          <a:schemeClr val="tx1"/>
                        </a:solidFill>
                      </a:endParaRPr>
                    </a:p>
                  </a:txBody>
                  <a:tcPr marL="121920" marR="121920" anchor="ctr">
                    <a:solidFill>
                      <a:schemeClr val="bg1">
                        <a:lumMod val="95000"/>
                      </a:schemeClr>
                    </a:solidFill>
                  </a:tcPr>
                </a:tc>
                <a:tc>
                  <a:txBody>
                    <a:bodyPr/>
                    <a:lstStyle/>
                    <a:p>
                      <a:pPr algn="ctr"/>
                      <a:r>
                        <a:rPr lang="en-US" sz="2800" dirty="0" smtClean="0"/>
                        <a:t>2,384</a:t>
                      </a:r>
                      <a:endParaRPr lang="en-US" sz="2700" b="1" dirty="0">
                        <a:solidFill>
                          <a:schemeClr val="tx1"/>
                        </a:solidFill>
                      </a:endParaRPr>
                    </a:p>
                  </a:txBody>
                  <a:tcPr marL="121920" marR="121920" anchor="ctr">
                    <a:solidFill>
                      <a:schemeClr val="bg1">
                        <a:lumMod val="95000"/>
                      </a:schemeClr>
                    </a:solidFill>
                  </a:tcPr>
                </a:tc>
              </a:tr>
              <a:tr h="778848">
                <a:tc>
                  <a:txBody>
                    <a:bodyPr/>
                    <a:lstStyle/>
                    <a:p>
                      <a:pPr algn="ctr"/>
                      <a:r>
                        <a:rPr lang="en-US" sz="2700" dirty="0" smtClean="0"/>
                        <a:t>Final Planning</a:t>
                      </a:r>
                      <a:endParaRPr lang="en-US" sz="2700" b="1" dirty="0">
                        <a:solidFill>
                          <a:schemeClr val="tx1"/>
                        </a:solidFill>
                      </a:endParaRPr>
                    </a:p>
                  </a:txBody>
                  <a:tcPr marL="121920" marR="121920" anchor="ctr"/>
                </a:tc>
                <a:tc>
                  <a:txBody>
                    <a:bodyPr/>
                    <a:lstStyle/>
                    <a:p>
                      <a:pPr algn="ctr"/>
                      <a:r>
                        <a:rPr lang="en-US" sz="2700" dirty="0" smtClean="0"/>
                        <a:t>21</a:t>
                      </a:r>
                      <a:endParaRPr lang="en-US" sz="2700" b="1" dirty="0">
                        <a:solidFill>
                          <a:schemeClr val="tx1"/>
                        </a:solidFill>
                      </a:endParaRPr>
                    </a:p>
                  </a:txBody>
                  <a:tcPr marL="121920" marR="121920" anchor="ctr"/>
                </a:tc>
                <a:tc>
                  <a:txBody>
                    <a:bodyPr/>
                    <a:lstStyle/>
                    <a:p>
                      <a:pPr algn="ctr"/>
                      <a:r>
                        <a:rPr lang="en-US" sz="2800" dirty="0" smtClean="0"/>
                        <a:t>1,885</a:t>
                      </a:r>
                      <a:endParaRPr lang="en-US" sz="2700" b="1" dirty="0">
                        <a:solidFill>
                          <a:schemeClr val="tx1"/>
                        </a:solidFill>
                      </a:endParaRPr>
                    </a:p>
                  </a:txBody>
                  <a:tcPr marL="121920" marR="121920" anchor="ctr"/>
                </a:tc>
              </a:tr>
              <a:tr h="778848">
                <a:tc>
                  <a:txBody>
                    <a:bodyPr/>
                    <a:lstStyle/>
                    <a:p>
                      <a:pPr algn="ctr"/>
                      <a:r>
                        <a:rPr lang="en-US" sz="2700" dirty="0" smtClean="0"/>
                        <a:t>Planning</a:t>
                      </a:r>
                      <a:endParaRPr lang="en-US" sz="2700" b="1" dirty="0">
                        <a:solidFill>
                          <a:schemeClr val="tx1"/>
                        </a:solidFill>
                      </a:endParaRPr>
                    </a:p>
                  </a:txBody>
                  <a:tcPr marL="121920" marR="121920" anchor="ctr">
                    <a:solidFill>
                      <a:schemeClr val="bg1">
                        <a:lumMod val="95000"/>
                      </a:schemeClr>
                    </a:solidFill>
                  </a:tcPr>
                </a:tc>
                <a:tc>
                  <a:txBody>
                    <a:bodyPr/>
                    <a:lstStyle/>
                    <a:p>
                      <a:pPr algn="ctr"/>
                      <a:r>
                        <a:rPr lang="en-US" sz="2700" dirty="0" smtClean="0"/>
                        <a:t>25</a:t>
                      </a:r>
                      <a:endParaRPr lang="en-US" sz="2700" b="1" dirty="0">
                        <a:solidFill>
                          <a:schemeClr val="tx1"/>
                        </a:solidFill>
                      </a:endParaRPr>
                    </a:p>
                  </a:txBody>
                  <a:tcPr marL="121920" marR="121920" anchor="ctr">
                    <a:solidFill>
                      <a:schemeClr val="bg1">
                        <a:lumMod val="95000"/>
                      </a:schemeClr>
                    </a:solidFill>
                  </a:tcPr>
                </a:tc>
                <a:tc>
                  <a:txBody>
                    <a:bodyPr/>
                    <a:lstStyle/>
                    <a:p>
                      <a:pPr algn="ctr"/>
                      <a:r>
                        <a:rPr lang="en-US" sz="2800" dirty="0" smtClean="0"/>
                        <a:t>2,252</a:t>
                      </a:r>
                      <a:endParaRPr lang="en-US" sz="2700" b="1" dirty="0">
                        <a:solidFill>
                          <a:schemeClr val="tx1"/>
                        </a:solidFill>
                      </a:endParaRPr>
                    </a:p>
                  </a:txBody>
                  <a:tcPr marL="121920" marR="121920" anchor="ctr">
                    <a:lnB w="12700" cmpd="sng">
                      <a:noFill/>
                    </a:lnB>
                    <a:solidFill>
                      <a:schemeClr val="bg1">
                        <a:lumMod val="95000"/>
                      </a:schemeClr>
                    </a:solidFill>
                  </a:tcPr>
                </a:tc>
              </a:tr>
              <a:tr h="904240">
                <a:tc>
                  <a:txBody>
                    <a:bodyPr/>
                    <a:lstStyle/>
                    <a:p>
                      <a:pPr marL="0" algn="ctr" defTabSz="914400" rtl="0" eaLnBrk="1" latinLnBrk="0" hangingPunct="1"/>
                      <a:r>
                        <a:rPr lang="en-US" sz="2700" kern="1200" dirty="0" smtClean="0"/>
                        <a:t>Total Under </a:t>
                      </a:r>
                    </a:p>
                    <a:p>
                      <a:pPr marL="0" algn="ctr" defTabSz="914400" rtl="0" eaLnBrk="1" latinLnBrk="0" hangingPunct="1"/>
                      <a:r>
                        <a:rPr lang="en-US" sz="2700" kern="1200" dirty="0" smtClean="0"/>
                        <a:t>Contract Pipeline</a:t>
                      </a:r>
                      <a:endParaRPr lang="en-US" sz="2700" b="1" kern="1200" dirty="0">
                        <a:solidFill>
                          <a:schemeClr val="tx1"/>
                        </a:solidFill>
                        <a:latin typeface="+mn-lt"/>
                        <a:ea typeface="+mn-ea"/>
                        <a:cs typeface="+mn-cs"/>
                      </a:endParaRPr>
                    </a:p>
                  </a:txBody>
                  <a:tcPr marL="121920" marR="121920" anchor="ctr"/>
                </a:tc>
                <a:tc>
                  <a:txBody>
                    <a:bodyPr/>
                    <a:lstStyle/>
                    <a:p>
                      <a:pPr algn="ctr"/>
                      <a:r>
                        <a:rPr lang="en-US" sz="2700" dirty="0" smtClean="0"/>
                        <a:t>69</a:t>
                      </a:r>
                      <a:endParaRPr lang="en-US" sz="2700" b="1" dirty="0">
                        <a:solidFill>
                          <a:schemeClr val="tx1"/>
                        </a:solidFill>
                      </a:endParaRPr>
                    </a:p>
                  </a:txBody>
                  <a:tcPr marL="121920" marR="121920" anchor="ctr">
                    <a:lnR>
                      <a:noFill/>
                    </a:lnR>
                  </a:tcPr>
                </a:tc>
                <a:tc>
                  <a:txBody>
                    <a:bodyPr/>
                    <a:lstStyle/>
                    <a:p>
                      <a:pPr algn="ctr"/>
                      <a:r>
                        <a:rPr lang="en-US" sz="2800" b="1" dirty="0" smtClean="0">
                          <a:solidFill>
                            <a:schemeClr val="bg1"/>
                          </a:solidFill>
                        </a:rPr>
                        <a:t>6521</a:t>
                      </a:r>
                      <a:endParaRPr lang="en-US" sz="2700" b="1" dirty="0">
                        <a:solidFill>
                          <a:schemeClr val="bg1"/>
                        </a:solidFill>
                      </a:endParaRPr>
                    </a:p>
                  </a:txBody>
                  <a:tcPr marL="121920" marR="121920" anchor="ctr">
                    <a:lnL>
                      <a:noFill/>
                    </a:lnL>
                    <a:lnR w="12700" cmpd="sng">
                      <a:noFill/>
                    </a:lnR>
                    <a:lnT w="12700" cmpd="sng">
                      <a:noFill/>
                    </a:lnT>
                    <a:lnB w="12700" cmpd="sng">
                      <a:noFill/>
                    </a:lnB>
                    <a:lnTlToBr w="12700" cmpd="sng">
                      <a:noFill/>
                      <a:prstDash val="solid"/>
                    </a:lnTlToBr>
                    <a:lnBlToTr w="12700" cmpd="sng">
                      <a:noFill/>
                      <a:prstDash val="solid"/>
                    </a:lnBlToTr>
                    <a:solidFill>
                      <a:srgbClr val="008080"/>
                    </a:solidFill>
                  </a:tcPr>
                </a:tc>
              </a:tr>
            </a:tbl>
          </a:graphicData>
        </a:graphic>
      </p:graphicFrame>
      <p:sp>
        <p:nvSpPr>
          <p:cNvPr id="3" name="Rectangle 2"/>
          <p:cNvSpPr/>
          <p:nvPr/>
        </p:nvSpPr>
        <p:spPr>
          <a:xfrm>
            <a:off x="381391" y="220034"/>
            <a:ext cx="10038517" cy="707886"/>
          </a:xfrm>
          <a:prstGeom prst="rect">
            <a:avLst/>
          </a:prstGeom>
        </p:spPr>
        <p:txBody>
          <a:bodyPr wrap="square">
            <a:spAutoFit/>
          </a:bodyPr>
          <a:lstStyle/>
          <a:p>
            <a:r>
              <a:rPr lang="en-US" sz="4000" b="1" dirty="0" smtClean="0">
                <a:solidFill>
                  <a:srgbClr val="3F3F3F"/>
                </a:solidFill>
              </a:rPr>
              <a:t>Kentucky- </a:t>
            </a:r>
            <a:r>
              <a:rPr lang="en-US" sz="4000" b="1" dirty="0">
                <a:solidFill>
                  <a:srgbClr val="3F3F3F"/>
                </a:solidFill>
              </a:rPr>
              <a:t>Increases in Supply to Come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684486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Forecast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2053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45723"/>
            <a:ext cx="8458200" cy="849677"/>
          </a:xfrm>
        </p:spPr>
        <p:txBody>
          <a:bodyPr>
            <a:normAutofit fontScale="90000"/>
          </a:bodyPr>
          <a:lstStyle/>
          <a:p>
            <a:r>
              <a:rPr lang="en-US" sz="2000" dirty="0">
                <a:latin typeface="+mn-lt"/>
              </a:rPr>
              <a:t>Total United States</a:t>
            </a:r>
            <a:r>
              <a:rPr lang="en-US" sz="1800" dirty="0">
                <a:latin typeface="+mn-lt"/>
              </a:rPr>
              <a:t/>
            </a:r>
            <a:br>
              <a:rPr lang="en-US" sz="1800" dirty="0">
                <a:latin typeface="+mn-lt"/>
              </a:rPr>
            </a:br>
            <a:r>
              <a:rPr lang="en-US" sz="1800" dirty="0">
                <a:latin typeface="+mn-lt"/>
              </a:rPr>
              <a:t>Key Performance Indicator Outlook (% Change vs. Prior Year)</a:t>
            </a:r>
            <a:br>
              <a:rPr lang="en-US" sz="1800" dirty="0">
                <a:latin typeface="+mn-lt"/>
              </a:rPr>
            </a:br>
            <a:r>
              <a:rPr lang="en-US" sz="1800" dirty="0">
                <a:latin typeface="+mn-lt"/>
              </a:rPr>
              <a:t>2019F – 2020F</a:t>
            </a:r>
            <a:r>
              <a:rPr lang="en-US" sz="2000" dirty="0">
                <a:latin typeface="Calibri" pitchFamily="34" charset="0"/>
              </a:rPr>
              <a:t/>
            </a:r>
            <a:br>
              <a:rPr lang="en-US" sz="2000" dirty="0">
                <a:latin typeface="Calibri" pitchFamily="34" charset="0"/>
              </a:rPr>
            </a:br>
            <a:r>
              <a:rPr lang="en-US" sz="2400" dirty="0"/>
              <a:t/>
            </a:r>
            <a:br>
              <a:rPr lang="en-US" sz="2400" dirty="0"/>
            </a:br>
            <a:endParaRPr lang="en-US" sz="2400" dirty="0"/>
          </a:p>
        </p:txBody>
      </p:sp>
      <p:graphicFrame>
        <p:nvGraphicFramePr>
          <p:cNvPr id="5" name="Table 4"/>
          <p:cNvGraphicFramePr>
            <a:graphicFrameLocks noGrp="1"/>
          </p:cNvGraphicFramePr>
          <p:nvPr>
            <p:extLst/>
          </p:nvPr>
        </p:nvGraphicFramePr>
        <p:xfrm>
          <a:off x="2895601" y="1344408"/>
          <a:ext cx="6400801" cy="4724401"/>
        </p:xfrm>
        <a:graphic>
          <a:graphicData uri="http://schemas.openxmlformats.org/drawingml/2006/table">
            <a:tbl>
              <a:tblPr firstRow="1" bandRow="1">
                <a:tableStyleId>{2D5ABB26-0587-4C30-8999-92F81FD0307C}</a:tableStyleId>
              </a:tblPr>
              <a:tblGrid>
                <a:gridCol w="2743200"/>
                <a:gridCol w="1828800"/>
                <a:gridCol w="1828801"/>
              </a:tblGrid>
              <a:tr h="519627">
                <a:tc gridSpan="3">
                  <a:txBody>
                    <a:bodyPr/>
                    <a:lstStyle/>
                    <a:p>
                      <a:pPr algn="ctr"/>
                      <a:r>
                        <a:rPr lang="en-US" sz="2000" b="1" dirty="0" smtClean="0">
                          <a:solidFill>
                            <a:schemeClr val="bg1"/>
                          </a:solidFill>
                        </a:rPr>
                        <a:t>Outlook </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600" dirty="0">
                        <a:latin typeface="Calibri" pitchFamily="34" charset="0"/>
                      </a:endParaRPr>
                    </a:p>
                  </a:txBody>
                  <a:tcPr anchor="ctr">
                    <a:solidFill>
                      <a:srgbClr val="0070C0"/>
                    </a:solidFill>
                  </a:tcPr>
                </a:tc>
                <a:tc hMerge="1">
                  <a:txBody>
                    <a:bodyPr/>
                    <a:lstStyle/>
                    <a:p>
                      <a:pPr algn="ctr"/>
                      <a:endParaRPr lang="en-US" sz="1800" dirty="0">
                        <a:latin typeface="+mn-lt"/>
                      </a:endParaRPr>
                    </a:p>
                  </a:txBody>
                  <a:tcPr anchor="ctr">
                    <a:solidFill>
                      <a:srgbClr val="0070C0"/>
                    </a:solidFill>
                  </a:tcPr>
                </a:tc>
              </a:tr>
              <a:tr h="97486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bg1"/>
                          </a:solidFill>
                          <a:latin typeface="+mn-lt"/>
                        </a:rPr>
                        <a:t>Metric</a:t>
                      </a: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b="1" dirty="0" smtClean="0">
                          <a:solidFill>
                            <a:schemeClr val="bg1"/>
                          </a:solidFill>
                        </a:rPr>
                        <a:t>2019</a:t>
                      </a:r>
                    </a:p>
                    <a:p>
                      <a:pPr algn="ctr"/>
                      <a:r>
                        <a:rPr lang="en-US" sz="1900" b="1" dirty="0" smtClean="0">
                          <a:solidFill>
                            <a:schemeClr val="bg1"/>
                          </a:solidFill>
                        </a:rPr>
                        <a:t>Forecast</a:t>
                      </a:r>
                      <a:endParaRPr lang="en-US" sz="19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b="1" dirty="0" smtClean="0">
                          <a:solidFill>
                            <a:schemeClr val="bg1"/>
                          </a:solidFill>
                        </a:rPr>
                        <a:t>2020</a:t>
                      </a:r>
                    </a:p>
                    <a:p>
                      <a:pPr algn="ctr"/>
                      <a:r>
                        <a:rPr lang="en-US" sz="1900" b="1" dirty="0" smtClean="0">
                          <a:solidFill>
                            <a:schemeClr val="bg1"/>
                          </a:solidFill>
                        </a:rPr>
                        <a:t>Forecast</a:t>
                      </a:r>
                      <a:endParaRPr lang="en-US" sz="19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648208">
                <a:tc>
                  <a:txBody>
                    <a:bodyPr/>
                    <a:lstStyle/>
                    <a:p>
                      <a:pPr algn="r"/>
                      <a:r>
                        <a:rPr lang="en-US" sz="2000" b="1" dirty="0" smtClean="0">
                          <a:solidFill>
                            <a:schemeClr val="bg1"/>
                          </a:solidFill>
                        </a:rPr>
                        <a:t>Supply</a:t>
                      </a:r>
                      <a:endParaRPr lang="en-US" sz="2000" b="1" dirty="0" smtClean="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dirty="0" smtClean="0"/>
                        <a:t>1.9%</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1.9%</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164">
                <a:tc>
                  <a:txBody>
                    <a:bodyPr/>
                    <a:lstStyle/>
                    <a:p>
                      <a:pPr algn="r"/>
                      <a:r>
                        <a:rPr lang="en-US" sz="2000" b="1" dirty="0" smtClean="0">
                          <a:solidFill>
                            <a:schemeClr val="bg1"/>
                          </a:solidFill>
                        </a:rPr>
                        <a:t>Demand</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dirty="0" smtClean="0"/>
                        <a:t>1.9%</a:t>
                      </a:r>
                      <a:endParaRPr lang="en-US" sz="1900" b="1" dirty="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1.7%</a:t>
                      </a:r>
                      <a:endParaRPr lang="en-US" sz="1900" b="1" dirty="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08">
                <a:tc>
                  <a:txBody>
                    <a:bodyPr/>
                    <a:lstStyle/>
                    <a:p>
                      <a:pPr algn="r"/>
                      <a:r>
                        <a:rPr lang="en-US" sz="2000" b="1" dirty="0" smtClean="0">
                          <a:solidFill>
                            <a:schemeClr val="bg1"/>
                          </a:solidFill>
                        </a:rPr>
                        <a:t>Occupancy</a:t>
                      </a:r>
                      <a:endParaRPr lang="en-US" sz="2000" b="1" dirty="0" smtClean="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dirty="0" smtClean="0"/>
                        <a:t>0.0%</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baseline="0" dirty="0" smtClean="0"/>
                        <a:t>-0.2%</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119">
                <a:tc>
                  <a:txBody>
                    <a:bodyPr/>
                    <a:lstStyle/>
                    <a:p>
                      <a:pPr algn="r"/>
                      <a:r>
                        <a:rPr lang="en-US" sz="2000" b="1" dirty="0" smtClean="0">
                          <a:solidFill>
                            <a:schemeClr val="bg1"/>
                          </a:solidFill>
                        </a:rPr>
                        <a:t>ADR</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dirty="0" smtClean="0"/>
                        <a:t>2.3%</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2.2%</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08">
                <a:tc>
                  <a:txBody>
                    <a:bodyPr/>
                    <a:lstStyle/>
                    <a:p>
                      <a:pPr algn="r"/>
                      <a:r>
                        <a:rPr lang="en-US" sz="2000" b="1" dirty="0" smtClean="0">
                          <a:solidFill>
                            <a:schemeClr val="bg1"/>
                          </a:solidFill>
                        </a:rPr>
                        <a:t>RevPAR</a:t>
                      </a:r>
                      <a:endParaRPr lang="en-US" sz="20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1900" dirty="0" smtClean="0"/>
                        <a:t>2.3%</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1.9%</a:t>
                      </a:r>
                      <a:endParaRPr lang="en-US" sz="1900" b="1" dirty="0" smtClean="0">
                        <a:solidFill>
                          <a:schemeClr val="tx1"/>
                        </a:solidFill>
                        <a:latin typeface="Calibri" pitchFamily="34" charset="0"/>
                        <a:cs typeface="Calibri" pitchFamily="34" charset="0"/>
                      </a:endParaRPr>
                    </a:p>
                  </a:txBody>
                  <a:tcPr marL="243840" marR="243840" marT="91440" marB="914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7" name="Picture 2" descr="C:\Users\alex\Desktop\Forecasting\TE Hi Res.jpg"/>
          <p:cNvPicPr>
            <a:picLocks noChangeAspect="1" noChangeArrowheads="1"/>
          </p:cNvPicPr>
          <p:nvPr/>
        </p:nvPicPr>
        <p:blipFill>
          <a:blip r:embed="rId2" cstate="print"/>
          <a:srcRect/>
          <a:stretch>
            <a:fillRect/>
          </a:stretch>
        </p:blipFill>
        <p:spPr bwMode="auto">
          <a:xfrm>
            <a:off x="7414681" y="445723"/>
            <a:ext cx="1742536" cy="708755"/>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79561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45723"/>
            <a:ext cx="8458200" cy="849677"/>
          </a:xfrm>
          <a:noFill/>
        </p:spPr>
        <p:txBody>
          <a:bodyPr>
            <a:normAutofit fontScale="90000"/>
          </a:bodyPr>
          <a:lstStyle/>
          <a:p>
            <a:r>
              <a:rPr lang="en-US" sz="2800" dirty="0">
                <a:latin typeface="Calibri" pitchFamily="34" charset="0"/>
              </a:rPr>
              <a:t>Total United States</a:t>
            </a:r>
            <a:r>
              <a:rPr lang="en-US" sz="2400" dirty="0"/>
              <a:t/>
            </a:r>
            <a:br>
              <a:rPr lang="en-US" sz="2400" dirty="0"/>
            </a:br>
            <a:r>
              <a:rPr lang="en-US" sz="1800" dirty="0"/>
              <a:t>Chain Scale </a:t>
            </a:r>
            <a:r>
              <a:rPr lang="en-US" sz="1800" dirty="0">
                <a:latin typeface="Calibri" pitchFamily="34" charset="0"/>
              </a:rPr>
              <a:t>Key Performance Indicator Outlook </a:t>
            </a:r>
            <a:br>
              <a:rPr lang="en-US" sz="1800" dirty="0">
                <a:latin typeface="Calibri" pitchFamily="34" charset="0"/>
              </a:rPr>
            </a:br>
            <a:r>
              <a:rPr lang="en-US" sz="1800" dirty="0">
                <a:latin typeface="Calibri" pitchFamily="34" charset="0"/>
              </a:rPr>
              <a:t>2019F by Chain Scale </a:t>
            </a:r>
            <a:r>
              <a:rPr lang="en-US" sz="2000" dirty="0">
                <a:latin typeface="Calibri" pitchFamily="34" charset="0"/>
              </a:rPr>
              <a:t/>
            </a:r>
            <a:br>
              <a:rPr lang="en-US" sz="2000" dirty="0">
                <a:latin typeface="Calibri" pitchFamily="34" charset="0"/>
              </a:rPr>
            </a:br>
            <a:r>
              <a:rPr lang="en-US" sz="2400" dirty="0"/>
              <a:t/>
            </a:r>
            <a:br>
              <a:rPr lang="en-US" sz="2400" dirty="0"/>
            </a:br>
            <a:endParaRPr lang="en-US" sz="2400" dirty="0"/>
          </a:p>
        </p:txBody>
      </p:sp>
      <p:graphicFrame>
        <p:nvGraphicFramePr>
          <p:cNvPr id="6" name="Table 5"/>
          <p:cNvGraphicFramePr>
            <a:graphicFrameLocks noGrp="1"/>
          </p:cNvGraphicFramePr>
          <p:nvPr>
            <p:extLst/>
          </p:nvPr>
        </p:nvGraphicFramePr>
        <p:xfrm>
          <a:off x="2057400" y="1295401"/>
          <a:ext cx="8000998" cy="4791040"/>
        </p:xfrm>
        <a:graphic>
          <a:graphicData uri="http://schemas.openxmlformats.org/drawingml/2006/table">
            <a:tbl>
              <a:tblPr firstRow="1" bandRow="1">
                <a:tableStyleId>{2D5ABB26-0587-4C30-8999-92F81FD0307C}</a:tableStyleId>
              </a:tblPr>
              <a:tblGrid>
                <a:gridCol w="2225703"/>
                <a:gridCol w="1924215"/>
                <a:gridCol w="1963972"/>
                <a:gridCol w="1887108"/>
              </a:tblGrid>
              <a:tr h="557137">
                <a:tc gridSpan="4">
                  <a:txBody>
                    <a:bodyPr/>
                    <a:lstStyle/>
                    <a:p>
                      <a:pPr algn="ctr"/>
                      <a:r>
                        <a:rPr lang="en-US" sz="2000" b="1" dirty="0" smtClean="0">
                          <a:solidFill>
                            <a:schemeClr val="bg1"/>
                          </a:solidFill>
                        </a:rPr>
                        <a:t>2019 Year</a:t>
                      </a:r>
                      <a:r>
                        <a:rPr lang="en-US" sz="2000" b="1" baseline="0" dirty="0" smtClean="0">
                          <a:solidFill>
                            <a:schemeClr val="bg1"/>
                          </a:solidFill>
                        </a:rPr>
                        <a:t> End Outlook</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800" dirty="0">
                        <a:latin typeface="Calibri"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dirty="0">
                        <a:latin typeface="Calibri" pitchFamily="34" charset="0"/>
                      </a:endParaRPr>
                    </a:p>
                  </a:txBody>
                  <a:tcPr anchor="ctr">
                    <a:solidFill>
                      <a:srgbClr val="0070C0"/>
                    </a:solidFill>
                  </a:tcPr>
                </a:tc>
                <a:tc hMerge="1">
                  <a:txBody>
                    <a:bodyPr/>
                    <a:lstStyle/>
                    <a:p>
                      <a:pPr algn="ctr"/>
                      <a:endParaRPr lang="en-US" sz="1600" dirty="0">
                        <a:latin typeface="Calibri" pitchFamily="34" charset="0"/>
                      </a:endParaRPr>
                    </a:p>
                  </a:txBody>
                  <a:tcPr anchor="ctr">
                    <a:solidFill>
                      <a:srgbClr val="0070C0"/>
                    </a:solidFill>
                  </a:tcPr>
                </a:tc>
              </a:tr>
              <a:tr h="86173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Chain Scale</a:t>
                      </a:r>
                      <a:endParaRPr lang="en-US" sz="2000" b="1" dirty="0" smtClean="0">
                        <a:solidFill>
                          <a:schemeClr val="bg1"/>
                        </a:solidFill>
                        <a:latin typeface="Calibri"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rPr>
                        <a:t>Occupancy</a:t>
                      </a:r>
                    </a:p>
                    <a:p>
                      <a:pPr algn="ctr"/>
                      <a:r>
                        <a:rPr lang="en-US" sz="2000" b="1" dirty="0" smtClean="0">
                          <a:solidFill>
                            <a:schemeClr val="bg1"/>
                          </a:solidFill>
                        </a:rPr>
                        <a:t>(% chg)</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rPr>
                        <a:t>ADR </a:t>
                      </a:r>
                    </a:p>
                    <a:p>
                      <a:pPr algn="ctr"/>
                      <a:r>
                        <a:rPr lang="en-US" sz="2000" b="1" dirty="0" smtClean="0">
                          <a:solidFill>
                            <a:schemeClr val="bg1"/>
                          </a:solidFill>
                        </a:rPr>
                        <a:t>(% chg)</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rPr>
                        <a:t>RevPAR </a:t>
                      </a:r>
                    </a:p>
                    <a:p>
                      <a:pPr algn="ctr"/>
                      <a:r>
                        <a:rPr lang="en-US" sz="2000" b="1" dirty="0" smtClean="0">
                          <a:solidFill>
                            <a:schemeClr val="bg1"/>
                          </a:solidFill>
                        </a:rPr>
                        <a:t>(% chg)</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43271">
                <a:tc>
                  <a:txBody>
                    <a:bodyPr/>
                    <a:lstStyle/>
                    <a:p>
                      <a:pPr algn="r"/>
                      <a:r>
                        <a:rPr lang="en-US" sz="1900" dirty="0" smtClean="0"/>
                        <a:t>Luxury</a:t>
                      </a:r>
                      <a:endParaRPr lang="en-US" sz="1900" dirty="0" smtClean="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2.5%</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2.3%</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19">
                <a:tc>
                  <a:txBody>
                    <a:bodyPr/>
                    <a:lstStyle/>
                    <a:p>
                      <a:pPr algn="r"/>
                      <a:r>
                        <a:rPr lang="en-US" sz="1900" dirty="0" smtClean="0"/>
                        <a:t>Upper Upscale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-0.1%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2.2%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2.2%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0619">
                <a:tc>
                  <a:txBody>
                    <a:bodyPr/>
                    <a:lstStyle/>
                    <a:p>
                      <a:pPr algn="r"/>
                      <a:r>
                        <a:rPr lang="en-US" sz="1900" dirty="0" smtClean="0"/>
                        <a:t>Upscale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1.9%</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1.8%</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201">
                <a:tc>
                  <a:txBody>
                    <a:bodyPr/>
                    <a:lstStyle/>
                    <a:p>
                      <a:pPr algn="r"/>
                      <a:r>
                        <a:rPr lang="en-US" sz="1900" dirty="0" smtClean="0"/>
                        <a:t>Upper Midscale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-0.1%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1.8%</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1.7%</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265">
                <a:tc>
                  <a:txBody>
                    <a:bodyPr/>
                    <a:lstStyle/>
                    <a:p>
                      <a:pPr algn="r"/>
                      <a:r>
                        <a:rPr lang="en-US" sz="1900" dirty="0" smtClean="0"/>
                        <a:t>Midscale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1.9%</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2.0%</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73">
                <a:tc>
                  <a:txBody>
                    <a:bodyPr/>
                    <a:lstStyle/>
                    <a:p>
                      <a:pPr algn="r"/>
                      <a:r>
                        <a:rPr lang="en-US" sz="1900" dirty="0" smtClean="0"/>
                        <a:t>Economy</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-0.2%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2.1%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2.0%</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4895">
                <a:tc>
                  <a:txBody>
                    <a:bodyPr/>
                    <a:lstStyle/>
                    <a:p>
                      <a:pPr algn="r"/>
                      <a:r>
                        <a:rPr lang="en-US" sz="1900" dirty="0" smtClean="0"/>
                        <a:t>Independent</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2.3%</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929">
                <a:tc>
                  <a:txBody>
                    <a:bodyPr/>
                    <a:lstStyle/>
                    <a:p>
                      <a:pPr algn="r"/>
                      <a:r>
                        <a:rPr lang="en-US" sz="2000" b="1" dirty="0" smtClean="0"/>
                        <a:t>Total United States</a:t>
                      </a:r>
                      <a:endParaRPr lang="en-US" sz="2000" b="1"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u="none" strike="noStrike" dirty="0" smtClean="0">
                          <a:effectLst/>
                        </a:rPr>
                        <a:t>0.0%</a:t>
                      </a:r>
                      <a:endParaRPr lang="en-US" sz="2000" b="1"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u="none" strike="noStrike" dirty="0" smtClean="0">
                          <a:effectLst/>
                        </a:rPr>
                        <a:t>2.3%</a:t>
                      </a:r>
                      <a:endParaRPr lang="en-US" sz="2000" b="1"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u="none" strike="noStrike" dirty="0" smtClean="0">
                          <a:effectLst/>
                        </a:rPr>
                        <a:t>2.3%</a:t>
                      </a:r>
                      <a:endParaRPr lang="en-US" sz="2000" b="1"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pic>
        <p:nvPicPr>
          <p:cNvPr id="7" name="Picture 2" descr="C:\Users\alex\Desktop\Forecasting\TE Hi Res.jpg"/>
          <p:cNvPicPr>
            <a:picLocks noChangeAspect="1" noChangeArrowheads="1"/>
          </p:cNvPicPr>
          <p:nvPr/>
        </p:nvPicPr>
        <p:blipFill>
          <a:blip r:embed="rId3" cstate="print"/>
          <a:srcRect/>
          <a:stretch>
            <a:fillRect/>
          </a:stretch>
        </p:blipFill>
        <p:spPr bwMode="auto">
          <a:xfrm>
            <a:off x="7414681" y="445723"/>
            <a:ext cx="1742536" cy="708755"/>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456938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45723"/>
            <a:ext cx="8458200" cy="849677"/>
          </a:xfrm>
          <a:noFill/>
        </p:spPr>
        <p:txBody>
          <a:bodyPr>
            <a:normAutofit fontScale="90000"/>
          </a:bodyPr>
          <a:lstStyle/>
          <a:p>
            <a:r>
              <a:rPr lang="en-US" sz="2800" dirty="0">
                <a:latin typeface="Calibri" pitchFamily="34" charset="0"/>
              </a:rPr>
              <a:t>Total United States</a:t>
            </a:r>
            <a:r>
              <a:rPr lang="en-US" sz="2400" dirty="0"/>
              <a:t/>
            </a:r>
            <a:br>
              <a:rPr lang="en-US" sz="2400" dirty="0"/>
            </a:br>
            <a:r>
              <a:rPr lang="en-US" sz="1800" dirty="0"/>
              <a:t>Chain Scale </a:t>
            </a:r>
            <a:r>
              <a:rPr lang="en-US" sz="1800" dirty="0">
                <a:latin typeface="Calibri" pitchFamily="34" charset="0"/>
              </a:rPr>
              <a:t>Key Performance Indicator Outlook </a:t>
            </a:r>
            <a:br>
              <a:rPr lang="en-US" sz="1800" dirty="0">
                <a:latin typeface="Calibri" pitchFamily="34" charset="0"/>
              </a:rPr>
            </a:br>
            <a:r>
              <a:rPr lang="en-US" sz="1800" dirty="0">
                <a:latin typeface="Calibri" pitchFamily="34" charset="0"/>
              </a:rPr>
              <a:t>2020F by Chain Scale </a:t>
            </a:r>
            <a:r>
              <a:rPr lang="en-US" sz="2000" dirty="0">
                <a:latin typeface="Calibri" pitchFamily="34" charset="0"/>
              </a:rPr>
              <a:t/>
            </a:r>
            <a:br>
              <a:rPr lang="en-US" sz="2000" dirty="0">
                <a:latin typeface="Calibri" pitchFamily="34" charset="0"/>
              </a:rPr>
            </a:br>
            <a:r>
              <a:rPr lang="en-US" sz="2400" dirty="0"/>
              <a:t/>
            </a:r>
            <a:br>
              <a:rPr lang="en-US" sz="2400" dirty="0"/>
            </a:br>
            <a:endParaRPr lang="en-US" sz="2400" dirty="0"/>
          </a:p>
        </p:txBody>
      </p:sp>
      <p:graphicFrame>
        <p:nvGraphicFramePr>
          <p:cNvPr id="6" name="Table 5"/>
          <p:cNvGraphicFramePr>
            <a:graphicFrameLocks noGrp="1"/>
          </p:cNvGraphicFramePr>
          <p:nvPr>
            <p:extLst/>
          </p:nvPr>
        </p:nvGraphicFramePr>
        <p:xfrm>
          <a:off x="2057400" y="1295401"/>
          <a:ext cx="8000998" cy="4791040"/>
        </p:xfrm>
        <a:graphic>
          <a:graphicData uri="http://schemas.openxmlformats.org/drawingml/2006/table">
            <a:tbl>
              <a:tblPr firstRow="1" bandRow="1">
                <a:tableStyleId>{2D5ABB26-0587-4C30-8999-92F81FD0307C}</a:tableStyleId>
              </a:tblPr>
              <a:tblGrid>
                <a:gridCol w="2225703"/>
                <a:gridCol w="1924215"/>
                <a:gridCol w="1963972"/>
                <a:gridCol w="1887108"/>
              </a:tblGrid>
              <a:tr h="557137">
                <a:tc gridSpan="4">
                  <a:txBody>
                    <a:bodyPr/>
                    <a:lstStyle/>
                    <a:p>
                      <a:pPr algn="ctr"/>
                      <a:r>
                        <a:rPr lang="en-US" sz="2000" b="1" dirty="0" smtClean="0">
                          <a:solidFill>
                            <a:schemeClr val="bg1"/>
                          </a:solidFill>
                        </a:rPr>
                        <a:t>2020 Year</a:t>
                      </a:r>
                      <a:r>
                        <a:rPr lang="en-US" sz="2000" b="1" baseline="0" dirty="0" smtClean="0">
                          <a:solidFill>
                            <a:schemeClr val="bg1"/>
                          </a:solidFill>
                        </a:rPr>
                        <a:t> End Outlook</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800" dirty="0">
                        <a:latin typeface="Calibri"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algn="ctr"/>
                      <a:endParaRPr lang="en-US" sz="1600" dirty="0">
                        <a:latin typeface="Calibri" pitchFamily="34" charset="0"/>
                      </a:endParaRPr>
                    </a:p>
                  </a:txBody>
                  <a:tcPr anchor="ctr">
                    <a:solidFill>
                      <a:srgbClr val="0070C0"/>
                    </a:solidFill>
                  </a:tcPr>
                </a:tc>
                <a:tc hMerge="1">
                  <a:txBody>
                    <a:bodyPr/>
                    <a:lstStyle/>
                    <a:p>
                      <a:pPr algn="ctr"/>
                      <a:endParaRPr lang="en-US" sz="1600" dirty="0">
                        <a:latin typeface="Calibri" pitchFamily="34" charset="0"/>
                      </a:endParaRPr>
                    </a:p>
                  </a:txBody>
                  <a:tcPr anchor="ctr">
                    <a:solidFill>
                      <a:srgbClr val="0070C0"/>
                    </a:solidFill>
                  </a:tcPr>
                </a:tc>
              </a:tr>
              <a:tr h="86173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Chain Scale</a:t>
                      </a:r>
                      <a:endParaRPr lang="en-US" sz="2000" b="1" dirty="0" smtClean="0">
                        <a:solidFill>
                          <a:schemeClr val="bg1"/>
                        </a:solidFill>
                        <a:latin typeface="Calibri" pitchFamily="34" charset="0"/>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rPr>
                        <a:t>Occupancy</a:t>
                      </a:r>
                    </a:p>
                    <a:p>
                      <a:pPr algn="ctr"/>
                      <a:r>
                        <a:rPr lang="en-US" sz="2000" b="1" dirty="0" smtClean="0">
                          <a:solidFill>
                            <a:schemeClr val="bg1"/>
                          </a:solidFill>
                        </a:rPr>
                        <a:t>(% chg)</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rPr>
                        <a:t>ADR </a:t>
                      </a:r>
                    </a:p>
                    <a:p>
                      <a:pPr algn="ctr"/>
                      <a:r>
                        <a:rPr lang="en-US" sz="2000" b="1" dirty="0" smtClean="0">
                          <a:solidFill>
                            <a:schemeClr val="bg1"/>
                          </a:solidFill>
                        </a:rPr>
                        <a:t>(% chg)</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000" b="1" dirty="0" smtClean="0">
                          <a:solidFill>
                            <a:schemeClr val="bg1"/>
                          </a:solidFill>
                        </a:rPr>
                        <a:t>RevPAR </a:t>
                      </a:r>
                    </a:p>
                    <a:p>
                      <a:pPr algn="ctr"/>
                      <a:r>
                        <a:rPr lang="en-US" sz="2000" b="1" dirty="0" smtClean="0">
                          <a:solidFill>
                            <a:schemeClr val="bg1"/>
                          </a:solidFill>
                        </a:rPr>
                        <a:t>(% chg)</a:t>
                      </a:r>
                      <a:endParaRPr lang="en-US" sz="2000" b="1" dirty="0">
                        <a:solidFill>
                          <a:schemeClr val="bg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443271">
                <a:tc>
                  <a:txBody>
                    <a:bodyPr/>
                    <a:lstStyle/>
                    <a:p>
                      <a:pPr algn="r"/>
                      <a:r>
                        <a:rPr lang="en-US" sz="1900" dirty="0" smtClean="0"/>
                        <a:t>Luxury</a:t>
                      </a:r>
                      <a:endParaRPr lang="en-US" sz="1900" dirty="0" smtClean="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-0.3%</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2.4%</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2.1%</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619">
                <a:tc>
                  <a:txBody>
                    <a:bodyPr/>
                    <a:lstStyle/>
                    <a:p>
                      <a:pPr algn="r"/>
                      <a:r>
                        <a:rPr lang="en-US" sz="1900" dirty="0" smtClean="0"/>
                        <a:t>Upper Upscale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-0.3%</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2.2%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1.9%</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0619">
                <a:tc>
                  <a:txBody>
                    <a:bodyPr/>
                    <a:lstStyle/>
                    <a:p>
                      <a:pPr algn="r"/>
                      <a:r>
                        <a:rPr lang="en-US" sz="1900" dirty="0" smtClean="0"/>
                        <a:t>Upscale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-0.3%</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2.0%</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1.7%</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201">
                <a:tc>
                  <a:txBody>
                    <a:bodyPr/>
                    <a:lstStyle/>
                    <a:p>
                      <a:pPr algn="r"/>
                      <a:r>
                        <a:rPr lang="en-US" sz="1900" dirty="0" smtClean="0"/>
                        <a:t>Upper Midscale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-0.2%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1.9%</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1.7%</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08265">
                <a:tc>
                  <a:txBody>
                    <a:bodyPr/>
                    <a:lstStyle/>
                    <a:p>
                      <a:pPr algn="r"/>
                      <a:r>
                        <a:rPr lang="en-US" sz="1900" dirty="0" smtClean="0"/>
                        <a:t>Midscale</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-0.3%</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1.7%</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1.4%</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373">
                <a:tc>
                  <a:txBody>
                    <a:bodyPr/>
                    <a:lstStyle/>
                    <a:p>
                      <a:pPr algn="r"/>
                      <a:r>
                        <a:rPr lang="en-US" sz="1900" dirty="0" smtClean="0"/>
                        <a:t>Economy</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-0.2%</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2.0%</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ctr"/>
                      <a:r>
                        <a:rPr lang="en-US" sz="1900" kern="1200" dirty="0">
                          <a:solidFill>
                            <a:schemeClr val="tx1"/>
                          </a:solidFill>
                          <a:latin typeface="+mn-lt"/>
                          <a:ea typeface="+mn-ea"/>
                          <a:cs typeface="+mn-cs"/>
                        </a:rPr>
                        <a:t>1.9%</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24895">
                <a:tc>
                  <a:txBody>
                    <a:bodyPr/>
                    <a:lstStyle/>
                    <a:p>
                      <a:pPr algn="r"/>
                      <a:r>
                        <a:rPr lang="en-US" sz="1900" dirty="0" smtClean="0"/>
                        <a:t>Independent</a:t>
                      </a:r>
                      <a:endParaRPr lang="en-US" sz="1900"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-0.4%</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2.0%</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900" kern="1200" dirty="0">
                          <a:solidFill>
                            <a:schemeClr val="tx1"/>
                          </a:solidFill>
                          <a:latin typeface="+mn-lt"/>
                          <a:ea typeface="+mn-ea"/>
                          <a:cs typeface="+mn-cs"/>
                        </a:rPr>
                        <a:t>1.5%</a:t>
                      </a:r>
                    </a:p>
                  </a:txBody>
                  <a:tcPr marL="10160" marR="10160" marT="101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929">
                <a:tc>
                  <a:txBody>
                    <a:bodyPr/>
                    <a:lstStyle/>
                    <a:p>
                      <a:pPr algn="r"/>
                      <a:r>
                        <a:rPr lang="en-US" sz="2000" b="1" dirty="0" smtClean="0"/>
                        <a:t>Total United States</a:t>
                      </a:r>
                      <a:endParaRPr lang="en-US" sz="2000" b="1" dirty="0">
                        <a:solidFill>
                          <a:schemeClr val="tx1"/>
                        </a:solidFill>
                        <a:latin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effectLst/>
                          <a:latin typeface="+mj-lt"/>
                        </a:rPr>
                        <a:t>-0.2</a:t>
                      </a:r>
                      <a:endParaRPr lang="en-US" sz="2000" b="1"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effectLst/>
                          <a:latin typeface="+mj-lt"/>
                        </a:rPr>
                        <a:t>2.1%</a:t>
                      </a:r>
                      <a:endParaRPr lang="en-US" sz="2000" b="1"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2000" b="1" i="0" u="none" strike="noStrike" dirty="0" smtClean="0">
                          <a:effectLst/>
                          <a:latin typeface="+mj-lt"/>
                        </a:rPr>
                        <a:t>1.9%</a:t>
                      </a:r>
                      <a:endParaRPr lang="en-US" sz="2000" b="1" i="0" u="none" strike="noStrike" dirty="0">
                        <a:effectLst/>
                        <a:latin typeface="+mj-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pic>
        <p:nvPicPr>
          <p:cNvPr id="7" name="Picture 2" descr="C:\Users\alex\Desktop\Forecasting\TE Hi Res.jpg"/>
          <p:cNvPicPr>
            <a:picLocks noChangeAspect="1" noChangeArrowheads="1"/>
          </p:cNvPicPr>
          <p:nvPr/>
        </p:nvPicPr>
        <p:blipFill>
          <a:blip r:embed="rId3" cstate="print"/>
          <a:srcRect/>
          <a:stretch>
            <a:fillRect/>
          </a:stretch>
        </p:blipFill>
        <p:spPr bwMode="auto">
          <a:xfrm>
            <a:off x="7414681" y="445723"/>
            <a:ext cx="1742536" cy="708755"/>
          </a:xfrm>
          <a:prstGeom prst="rect">
            <a:avLst/>
          </a:prstGeo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117359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10915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3"/>
          <p:cNvSpPr>
            <a:spLocks noGrp="1" noChangeArrowheads="1"/>
          </p:cNvSpPr>
          <p:nvPr>
            <p:ph type="title"/>
          </p:nvPr>
        </p:nvSpPr>
        <p:spPr bwMode="auto">
          <a:xfrm>
            <a:off x="335281" y="205170"/>
            <a:ext cx="10657839" cy="640141"/>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2800" dirty="0"/>
              <a:t>Demand Growth Trajectory Slows. Supply Growth Still At 2%</a:t>
            </a:r>
          </a:p>
        </p:txBody>
      </p:sp>
      <p:graphicFrame>
        <p:nvGraphicFramePr>
          <p:cNvPr id="26" name="Object 2"/>
          <p:cNvGraphicFramePr>
            <a:graphicFrameLocks noGrp="1" noChangeAspect="1"/>
          </p:cNvGraphicFramePr>
          <p:nvPr>
            <p:ph idx="1"/>
            <p:extLst/>
          </p:nvPr>
        </p:nvGraphicFramePr>
        <p:xfrm>
          <a:off x="556138" y="845312"/>
          <a:ext cx="10609703" cy="579748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335281" y="6319285"/>
            <a:ext cx="7090575" cy="307777"/>
          </a:xfrm>
          <a:prstGeom prst="rect">
            <a:avLst/>
          </a:prstGeom>
          <a:noFill/>
        </p:spPr>
        <p:txBody>
          <a:bodyPr wrap="square" rtlCol="0">
            <a:spAutoFit/>
          </a:bodyPr>
          <a:lstStyle/>
          <a:p>
            <a:r>
              <a:rPr lang="en-US" sz="1400" dirty="0">
                <a:solidFill>
                  <a:prstClr val="black"/>
                </a:solidFill>
              </a:rPr>
              <a:t>Total U.S., Supply &amp; Demand % Change, 12 MMA  1/1990 – 03/2019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16651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bwMode="auto">
          <a:xfrm>
            <a:off x="511525" y="236978"/>
            <a:ext cx="10007600" cy="547924"/>
          </a:xfrm>
          <a:noFill/>
          <a:ln>
            <a:miter lim="800000"/>
            <a:headEnd/>
            <a:tailEnd/>
          </a:ln>
        </p:spPr>
        <p:txBody>
          <a:bodyPr vert="horz" wrap="square" lIns="91440" tIns="45720" rIns="91440" bIns="45720" numCol="1" rtlCol="0" anchor="ctr" anchorCtr="0" compatLnSpc="1">
            <a:prstTxWarp prst="textNoShape">
              <a:avLst/>
            </a:prstTxWarp>
            <a:normAutofit fontScale="90000"/>
          </a:bodyPr>
          <a:lstStyle/>
          <a:p>
            <a:r>
              <a:rPr lang="en-US" sz="2667" dirty="0"/>
              <a:t>Occupancy Growth Still Positive Nine Years Into the Cycle (…but barely) </a:t>
            </a:r>
          </a:p>
        </p:txBody>
      </p:sp>
      <p:graphicFrame>
        <p:nvGraphicFramePr>
          <p:cNvPr id="23" name="Object 2"/>
          <p:cNvGraphicFramePr>
            <a:graphicFrameLocks noGrp="1" noChangeAspect="1"/>
          </p:cNvGraphicFramePr>
          <p:nvPr>
            <p:ph idx="1"/>
            <p:extLst/>
          </p:nvPr>
        </p:nvGraphicFramePr>
        <p:xfrm>
          <a:off x="325120" y="964221"/>
          <a:ext cx="11521440" cy="531217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822961" y="6372773"/>
            <a:ext cx="7181735" cy="307777"/>
          </a:xfrm>
          <a:prstGeom prst="rect">
            <a:avLst/>
          </a:prstGeom>
          <a:noFill/>
        </p:spPr>
        <p:txBody>
          <a:bodyPr wrap="square" rtlCol="0">
            <a:spAutoFit/>
          </a:bodyPr>
          <a:lstStyle/>
          <a:p>
            <a:r>
              <a:rPr lang="en-US" sz="1400" dirty="0"/>
              <a:t>Total U.S., ADR &amp; OCC % Change, 12 MMA  1/1990  –  03/2019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21058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bwMode="auto">
          <a:xfrm>
            <a:off x="501723" y="408373"/>
            <a:ext cx="10525760" cy="759236"/>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2667" dirty="0"/>
              <a:t>March 2019: Poor Showing In An “Easter Comp” Month.</a:t>
            </a:r>
            <a:endParaRPr lang="en-US" sz="2800" i="1" u="sng" dirty="0"/>
          </a:p>
        </p:txBody>
      </p:sp>
      <p:graphicFrame>
        <p:nvGraphicFramePr>
          <p:cNvPr id="5" name="Content Placeholder 4"/>
          <p:cNvGraphicFramePr>
            <a:graphicFrameLocks noGrp="1"/>
          </p:cNvGraphicFramePr>
          <p:nvPr>
            <p:ph idx="1"/>
            <p:extLst/>
          </p:nvPr>
        </p:nvGraphicFramePr>
        <p:xfrm>
          <a:off x="1640377" y="1524000"/>
          <a:ext cx="8235144" cy="4267200"/>
        </p:xfrm>
        <a:graphic>
          <a:graphicData uri="http://schemas.openxmlformats.org/drawingml/2006/table">
            <a:tbl>
              <a:tblPr firstRow="1" bandRow="1">
                <a:tableStyleId>{5C22544A-7EE6-4342-B048-85BDC9FD1C3A}</a:tableStyleId>
              </a:tblPr>
              <a:tblGrid>
                <a:gridCol w="3305263"/>
                <a:gridCol w="2184833"/>
                <a:gridCol w="2745048"/>
              </a:tblGrid>
              <a:tr h="609600">
                <a:tc>
                  <a:txBody>
                    <a:bodyPr/>
                    <a:lstStyle/>
                    <a:p>
                      <a:endParaRPr lang="en-US" sz="3200" dirty="0"/>
                    </a:p>
                  </a:txBody>
                  <a:tcPr marL="121920" marR="121920" marT="60960" marB="60960">
                    <a:noFill/>
                  </a:tcPr>
                </a:tc>
                <a:tc>
                  <a:txBody>
                    <a:bodyPr/>
                    <a:lstStyle/>
                    <a:p>
                      <a:endParaRPr lang="en-US" sz="3200" dirty="0"/>
                    </a:p>
                  </a:txBody>
                  <a:tcPr marL="121920" marR="121920" marT="60960" marB="60960">
                    <a:noFill/>
                  </a:tcPr>
                </a:tc>
                <a:tc>
                  <a:txBody>
                    <a:bodyPr/>
                    <a:lstStyle/>
                    <a:p>
                      <a:pPr marL="0" algn="ctr" defTabSz="914400" rtl="0" eaLnBrk="1" latinLnBrk="0" hangingPunct="1"/>
                      <a:r>
                        <a:rPr lang="en-US" sz="3200" dirty="0" smtClean="0"/>
                        <a:t> </a:t>
                      </a:r>
                      <a:r>
                        <a:rPr lang="en-US" sz="3200" kern="1200" dirty="0" smtClean="0">
                          <a:solidFill>
                            <a:schemeClr val="dk1"/>
                          </a:solidFill>
                          <a:latin typeface="+mn-lt"/>
                          <a:ea typeface="+mn-ea"/>
                          <a:cs typeface="+mn-cs"/>
                        </a:rPr>
                        <a:t>% Change</a:t>
                      </a:r>
                      <a:endParaRPr lang="en-US" sz="3200" kern="1200" dirty="0">
                        <a:solidFill>
                          <a:schemeClr val="dk1"/>
                        </a:solidFill>
                        <a:latin typeface="+mn-lt"/>
                        <a:ea typeface="+mn-ea"/>
                        <a:cs typeface="+mn-cs"/>
                      </a:endParaRPr>
                    </a:p>
                  </a:txBody>
                  <a:tcPr marL="121920" marR="121920" marT="60960" marB="60960">
                    <a:solidFill>
                      <a:schemeClr val="bg1">
                        <a:lumMod val="85000"/>
                      </a:schemeClr>
                    </a:solidFill>
                  </a:tcPr>
                </a:tc>
              </a:tr>
              <a:tr h="609600">
                <a:tc>
                  <a:txBody>
                    <a:bodyPr/>
                    <a:lstStyle/>
                    <a:p>
                      <a:pPr algn="ctr"/>
                      <a:r>
                        <a:rPr lang="en-US" sz="3200" dirty="0" smtClean="0">
                          <a:solidFill>
                            <a:schemeClr val="bg1"/>
                          </a:solidFill>
                        </a:rPr>
                        <a:t>Room Supply</a:t>
                      </a:r>
                      <a:endParaRPr lang="en-US" sz="3200" dirty="0">
                        <a:solidFill>
                          <a:schemeClr val="bg1"/>
                        </a:solidFill>
                      </a:endParaRPr>
                    </a:p>
                  </a:txBody>
                  <a:tcPr marL="121920" marR="121920" marT="60960" marB="60960">
                    <a:solidFill>
                      <a:schemeClr val="tx2"/>
                    </a:solidFill>
                  </a:tcPr>
                </a:tc>
                <a:tc>
                  <a:txBody>
                    <a:bodyPr/>
                    <a:lstStyle/>
                    <a:p>
                      <a:pPr algn="ct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2.0%</a:t>
                      </a:r>
                      <a:endParaRPr lang="en-US" sz="3200" dirty="0">
                        <a:solidFill>
                          <a:schemeClr val="bg1"/>
                        </a:solidFill>
                      </a:endParaRPr>
                    </a:p>
                  </a:txBody>
                  <a:tcPr marL="121920" marR="121920" marT="60960" marB="60960">
                    <a:solidFill>
                      <a:schemeClr val="tx2"/>
                    </a:solidFill>
                  </a:tcPr>
                </a:tc>
              </a:tr>
              <a:tr h="609600">
                <a:tc>
                  <a:txBody>
                    <a:bodyPr/>
                    <a:lstStyle/>
                    <a:p>
                      <a:pPr algn="ctr"/>
                      <a:r>
                        <a:rPr lang="en-US" sz="3200" dirty="0" smtClean="0"/>
                        <a:t>Room Demand</a:t>
                      </a:r>
                      <a:endParaRPr lang="en-US" sz="3200" dirty="0"/>
                    </a:p>
                  </a:txBody>
                  <a:tcPr marL="121920" marR="121920" marT="60960" marB="60960">
                    <a:solidFill>
                      <a:schemeClr val="bg1">
                        <a:lumMod val="85000"/>
                      </a:schemeClr>
                    </a:solidFill>
                  </a:tcPr>
                </a:tc>
                <a:tc>
                  <a:txBody>
                    <a:bodyPr/>
                    <a:lstStyle/>
                    <a:p>
                      <a:pPr algn="ctr"/>
                      <a:endParaRPr lang="en-US" sz="3200" dirty="0"/>
                    </a:p>
                  </a:txBody>
                  <a:tcPr marL="121920" marR="121920" marT="60960" marB="60960">
                    <a:solidFill>
                      <a:schemeClr val="bg1">
                        <a:lumMod val="85000"/>
                      </a:schemeClr>
                    </a:solidFill>
                  </a:tcPr>
                </a:tc>
                <a:tc>
                  <a:txBody>
                    <a:bodyPr/>
                    <a:lstStyle/>
                    <a:p>
                      <a:pPr algn="ctr"/>
                      <a:r>
                        <a:rPr lang="en-US" sz="3200" dirty="0" smtClean="0"/>
                        <a:t>2.0%</a:t>
                      </a:r>
                      <a:endParaRPr lang="en-US" sz="3200" dirty="0"/>
                    </a:p>
                  </a:txBody>
                  <a:tcPr marL="121920" marR="121920" marT="60960" marB="60960">
                    <a:solidFill>
                      <a:schemeClr val="bg1">
                        <a:lumMod val="85000"/>
                      </a:schemeClr>
                    </a:solidFill>
                  </a:tcPr>
                </a:tc>
              </a:tr>
              <a:tr h="609600">
                <a:tc>
                  <a:txBody>
                    <a:bodyPr/>
                    <a:lstStyle/>
                    <a:p>
                      <a:pPr algn="ctr"/>
                      <a:r>
                        <a:rPr lang="en-US" sz="3200" dirty="0" smtClean="0">
                          <a:solidFill>
                            <a:schemeClr val="bg1"/>
                          </a:solidFill>
                        </a:rPr>
                        <a:t>Occupancy</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68.4%</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0.0%</a:t>
                      </a:r>
                      <a:endParaRPr lang="en-US" sz="3200" dirty="0">
                        <a:solidFill>
                          <a:schemeClr val="bg1"/>
                        </a:solidFill>
                      </a:endParaRPr>
                    </a:p>
                  </a:txBody>
                  <a:tcPr marL="121920" marR="121920" marT="60960" marB="60960">
                    <a:solidFill>
                      <a:schemeClr val="tx2"/>
                    </a:solidFill>
                  </a:tcPr>
                </a:tc>
              </a:tr>
              <a:tr h="609600">
                <a:tc>
                  <a:txBody>
                    <a:bodyPr/>
                    <a:lstStyle/>
                    <a:p>
                      <a:pPr algn="ctr"/>
                      <a:r>
                        <a:rPr lang="en-US" sz="3200" dirty="0" smtClean="0"/>
                        <a:t>ADR</a:t>
                      </a:r>
                      <a:endParaRPr lang="en-US" sz="3200" dirty="0"/>
                    </a:p>
                  </a:txBody>
                  <a:tcPr marL="121920" marR="121920" marT="60960" marB="60960">
                    <a:solidFill>
                      <a:schemeClr val="bg1">
                        <a:lumMod val="85000"/>
                      </a:schemeClr>
                    </a:solidFill>
                  </a:tcPr>
                </a:tc>
                <a:tc>
                  <a:txBody>
                    <a:bodyPr/>
                    <a:lstStyle/>
                    <a:p>
                      <a:pPr algn="ctr"/>
                      <a:r>
                        <a:rPr lang="en-US" sz="3200" dirty="0" smtClean="0"/>
                        <a:t>$133</a:t>
                      </a:r>
                      <a:endParaRPr lang="en-US" sz="3200" dirty="0"/>
                    </a:p>
                  </a:txBody>
                  <a:tcPr marL="121920" marR="121920" marT="60960" marB="60960">
                    <a:solidFill>
                      <a:schemeClr val="bg1">
                        <a:lumMod val="85000"/>
                      </a:schemeClr>
                    </a:solidFill>
                  </a:tcPr>
                </a:tc>
                <a:tc>
                  <a:txBody>
                    <a:bodyPr/>
                    <a:lstStyle/>
                    <a:p>
                      <a:pPr algn="ctr"/>
                      <a:r>
                        <a:rPr lang="en-US" sz="3200" dirty="0" smtClean="0"/>
                        <a:t>0.6%</a:t>
                      </a:r>
                      <a:endParaRPr lang="en-US" sz="3200" dirty="0"/>
                    </a:p>
                  </a:txBody>
                  <a:tcPr marL="121920" marR="121920" marT="60960" marB="60960">
                    <a:solidFill>
                      <a:schemeClr val="bg1">
                        <a:lumMod val="85000"/>
                      </a:schemeClr>
                    </a:solidFill>
                  </a:tcPr>
                </a:tc>
              </a:tr>
              <a:tr h="609600">
                <a:tc>
                  <a:txBody>
                    <a:bodyPr/>
                    <a:lstStyle/>
                    <a:p>
                      <a:pPr algn="ctr"/>
                      <a:r>
                        <a:rPr lang="en-US" sz="3200" dirty="0" smtClean="0">
                          <a:solidFill>
                            <a:schemeClr val="bg1"/>
                          </a:solidFill>
                        </a:rPr>
                        <a:t>RevPAR</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$91</a:t>
                      </a:r>
                      <a:endParaRPr lang="en-US" sz="3200" dirty="0">
                        <a:solidFill>
                          <a:schemeClr val="bg1"/>
                        </a:solidFill>
                      </a:endParaRPr>
                    </a:p>
                  </a:txBody>
                  <a:tcPr marL="121920" marR="121920" marT="60960" marB="60960">
                    <a:solidFill>
                      <a:schemeClr val="tx2"/>
                    </a:solidFill>
                  </a:tcPr>
                </a:tc>
                <a:tc>
                  <a:txBody>
                    <a:bodyPr/>
                    <a:lstStyle/>
                    <a:p>
                      <a:pPr algn="ctr"/>
                      <a:r>
                        <a:rPr lang="en-US" sz="3200" dirty="0" smtClean="0">
                          <a:solidFill>
                            <a:schemeClr val="bg1"/>
                          </a:solidFill>
                        </a:rPr>
                        <a:t>0.6%</a:t>
                      </a:r>
                      <a:endParaRPr lang="en-US" sz="3200" dirty="0">
                        <a:solidFill>
                          <a:schemeClr val="bg1"/>
                        </a:solidFill>
                      </a:endParaRPr>
                    </a:p>
                  </a:txBody>
                  <a:tcPr marL="121920" marR="121920" marT="60960" marB="60960">
                    <a:solidFill>
                      <a:schemeClr val="tx2"/>
                    </a:solidFill>
                  </a:tcPr>
                </a:tc>
              </a:tr>
              <a:tr h="609600">
                <a:tc>
                  <a:txBody>
                    <a:bodyPr/>
                    <a:lstStyle/>
                    <a:p>
                      <a:pPr algn="ctr"/>
                      <a:r>
                        <a:rPr lang="en-US" sz="3200" dirty="0" smtClean="0"/>
                        <a:t>Room Revenue</a:t>
                      </a:r>
                      <a:endParaRPr lang="en-US" sz="3200" dirty="0"/>
                    </a:p>
                  </a:txBody>
                  <a:tcPr marL="121920" marR="121920" marT="60960" marB="60960">
                    <a:solidFill>
                      <a:schemeClr val="bg1">
                        <a:lumMod val="85000"/>
                      </a:schemeClr>
                    </a:solidFill>
                  </a:tcPr>
                </a:tc>
                <a:tc>
                  <a:txBody>
                    <a:bodyPr/>
                    <a:lstStyle/>
                    <a:p>
                      <a:pPr algn="ctr"/>
                      <a:endParaRPr lang="en-US" sz="3200" dirty="0"/>
                    </a:p>
                  </a:txBody>
                  <a:tcPr marL="121920" marR="121920" marT="60960" marB="60960">
                    <a:solidFill>
                      <a:schemeClr val="bg1">
                        <a:lumMod val="85000"/>
                      </a:schemeClr>
                    </a:solidFill>
                  </a:tcPr>
                </a:tc>
                <a:tc>
                  <a:txBody>
                    <a:bodyPr/>
                    <a:lstStyle/>
                    <a:p>
                      <a:pPr algn="ctr"/>
                      <a:r>
                        <a:rPr lang="en-US" sz="3200" dirty="0" smtClean="0"/>
                        <a:t>3.5%</a:t>
                      </a:r>
                      <a:endParaRPr lang="en-US" sz="3200" dirty="0"/>
                    </a:p>
                  </a:txBody>
                  <a:tcPr marL="121920" marR="121920" marT="60960" marB="60960">
                    <a:solidFill>
                      <a:schemeClr val="bg1">
                        <a:lumMod val="85000"/>
                      </a:schemeClr>
                    </a:solidFill>
                  </a:tcPr>
                </a:tc>
              </a:tr>
            </a:tbl>
          </a:graphicData>
        </a:graphic>
      </p:graphicFrame>
      <p:sp>
        <p:nvSpPr>
          <p:cNvPr id="4" name="TextBox 3"/>
          <p:cNvSpPr txBox="1"/>
          <p:nvPr/>
        </p:nvSpPr>
        <p:spPr>
          <a:xfrm>
            <a:off x="501723" y="6147592"/>
            <a:ext cx="7582907" cy="369332"/>
          </a:xfrm>
          <a:prstGeom prst="rect">
            <a:avLst/>
          </a:prstGeom>
          <a:noFill/>
        </p:spPr>
        <p:txBody>
          <a:bodyPr wrap="square" rtlCol="0">
            <a:spAutoFit/>
          </a:bodyPr>
          <a:lstStyle/>
          <a:p>
            <a:r>
              <a:rPr lang="en-US" dirty="0">
                <a:solidFill>
                  <a:srgbClr val="3F3F3F"/>
                </a:solidFill>
              </a:rPr>
              <a:t>Total US Results, March 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49847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6133" y="0"/>
            <a:ext cx="10972800" cy="1143000"/>
          </a:xfrm>
        </p:spPr>
        <p:txBody>
          <a:bodyPr/>
          <a:lstStyle/>
          <a:p>
            <a:r>
              <a:rPr lang="en-US" dirty="0" smtClean="0"/>
              <a:t>Expense growth continues to outpace revenue gains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16449" b="2915"/>
          <a:stretch/>
        </p:blipFill>
        <p:spPr>
          <a:xfrm>
            <a:off x="989001" y="1022911"/>
            <a:ext cx="8440344" cy="5439700"/>
          </a:xfrm>
        </p:spPr>
      </p:pic>
      <p:sp>
        <p:nvSpPr>
          <p:cNvPr id="5" name="TextBox 4"/>
          <p:cNvSpPr txBox="1"/>
          <p:nvPr/>
        </p:nvSpPr>
        <p:spPr>
          <a:xfrm>
            <a:off x="4177679" y="6462611"/>
            <a:ext cx="3035211" cy="297454"/>
          </a:xfrm>
          <a:prstGeom prst="rect">
            <a:avLst/>
          </a:prstGeom>
          <a:noFill/>
        </p:spPr>
        <p:txBody>
          <a:bodyPr wrap="square" rtlCol="0">
            <a:spAutoFit/>
          </a:bodyPr>
          <a:lstStyle/>
          <a:p>
            <a:r>
              <a:rPr lang="en-US" sz="1333" dirty="0">
                <a:solidFill>
                  <a:srgbClr val="3F3F3F"/>
                </a:solidFill>
              </a:rPr>
              <a:t>Source: 2019 HOST Almanac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4963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499" y="1828801"/>
            <a:ext cx="9256241" cy="1952625"/>
          </a:xfrm>
        </p:spPr>
        <p:txBody>
          <a:bodyPr/>
          <a:lstStyle/>
          <a:p>
            <a:r>
              <a:rPr lang="en-US" dirty="0" smtClean="0"/>
              <a:t>State of Kentucky Performance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24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27019125"/>
              </p:ext>
            </p:extLst>
          </p:nvPr>
        </p:nvGraphicFramePr>
        <p:xfrm>
          <a:off x="556138" y="845312"/>
          <a:ext cx="10609703" cy="5797489"/>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3"/>
          <p:cNvSpPr>
            <a:spLocks noGrp="1" noChangeArrowheads="1"/>
          </p:cNvSpPr>
          <p:nvPr>
            <p:ph type="title"/>
          </p:nvPr>
        </p:nvSpPr>
        <p:spPr bwMode="auto">
          <a:xfrm>
            <a:off x="335281" y="205170"/>
            <a:ext cx="10657839" cy="640141"/>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2800" dirty="0" smtClean="0"/>
              <a:t>Supply and Demand growth on the rebound</a:t>
            </a:r>
            <a:endParaRPr lang="en-US" sz="2800" dirty="0"/>
          </a:p>
        </p:txBody>
      </p:sp>
      <p:sp>
        <p:nvSpPr>
          <p:cNvPr id="4" name="TextBox 3"/>
          <p:cNvSpPr txBox="1"/>
          <p:nvPr/>
        </p:nvSpPr>
        <p:spPr>
          <a:xfrm>
            <a:off x="335281" y="6319285"/>
            <a:ext cx="7090575" cy="307777"/>
          </a:xfrm>
          <a:prstGeom prst="rect">
            <a:avLst/>
          </a:prstGeom>
          <a:noFill/>
        </p:spPr>
        <p:txBody>
          <a:bodyPr wrap="square" rtlCol="0">
            <a:spAutoFit/>
          </a:bodyPr>
          <a:lstStyle/>
          <a:p>
            <a:r>
              <a:rPr lang="en-US" sz="1400" dirty="0">
                <a:solidFill>
                  <a:prstClr val="black"/>
                </a:solidFill>
              </a:rPr>
              <a:t>Total U.S., Supply &amp; Demand % Change, 12 MMA  1/1990 – 03/2019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468301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10.xml><?xml version="1.0" encoding="utf-8"?>
<a:theme xmlns:a="http://schemas.openxmlformats.org/drawingml/2006/main" name="3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11.xml><?xml version="1.0" encoding="utf-8"?>
<a:theme xmlns:a="http://schemas.openxmlformats.org/drawingml/2006/main" name="5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12.xml><?xml version="1.0" encoding="utf-8"?>
<a:theme xmlns:a="http://schemas.openxmlformats.org/drawingml/2006/main" name="6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13.xml><?xml version="1.0" encoding="utf-8"?>
<a:theme xmlns:a="http://schemas.openxmlformats.org/drawingml/2006/main" name="7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3.xml><?xml version="1.0" encoding="utf-8"?>
<a:theme xmlns:a="http://schemas.openxmlformats.org/drawingml/2006/main" name="8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4.xml><?xml version="1.0" encoding="utf-8"?>
<a:theme xmlns:a="http://schemas.openxmlformats.org/drawingml/2006/main" name="4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6.xml><?xml version="1.0" encoding="utf-8"?>
<a:theme xmlns:a="http://schemas.openxmlformats.org/drawingml/2006/main" name="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8.xml><?xml version="1.0" encoding="utf-8"?>
<a:theme xmlns:a="http://schemas.openxmlformats.org/drawingml/2006/main" name="1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a="http://schemas.openxmlformats.org/drawingml/2006/main" xmlns="" name="STR_Master_Template_16x9_2018 (1)" id="{409DFC17-2BA2-46F0-B167-20F37DBAC402}" vid="{42E9EEEF-4B4B-42B7-A992-23CDDAE335F6}"/>
    </a:ext>
  </a:extLst>
</a:theme>
</file>

<file path=ppt/theme/theme9.xml><?xml version="1.0" encoding="utf-8"?>
<a:theme xmlns:a="http://schemas.openxmlformats.org/drawingml/2006/main" name="2_STR_2016">
  <a:themeElements>
    <a:clrScheme name="STR Brand Palette">
      <a:dk1>
        <a:srgbClr val="3F3F3F"/>
      </a:dk1>
      <a:lt1>
        <a:sysClr val="window" lastClr="FFFFFF"/>
      </a:lt1>
      <a:dk2>
        <a:srgbClr val="028675"/>
      </a:dk2>
      <a:lt2>
        <a:srgbClr val="C6DAE7"/>
      </a:lt2>
      <a:accent1>
        <a:srgbClr val="00558C"/>
      </a:accent1>
      <a:accent2>
        <a:srgbClr val="84BD00"/>
      </a:accent2>
      <a:accent3>
        <a:srgbClr val="FE5000"/>
      </a:accent3>
      <a:accent4>
        <a:srgbClr val="00BFB3"/>
      </a:accent4>
      <a:accent5>
        <a:srgbClr val="009CDE"/>
      </a:accent5>
      <a:accent6>
        <a:srgbClr val="D22630"/>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4557</TotalTime>
  <Words>2091</Words>
  <Application>Microsoft Macintosh PowerPoint</Application>
  <PresentationFormat>Custom</PresentationFormat>
  <Paragraphs>346</Paragraphs>
  <Slides>35</Slides>
  <Notes>23</Notes>
  <HiddenSlides>0</HiddenSlides>
  <MMClips>0</MMClips>
  <ScaleCrop>false</ScaleCrop>
  <HeadingPairs>
    <vt:vector size="4" baseType="variant">
      <vt:variant>
        <vt:lpstr>Design Template</vt:lpstr>
      </vt:variant>
      <vt:variant>
        <vt:i4>13</vt:i4>
      </vt:variant>
      <vt:variant>
        <vt:lpstr>Slide Titles</vt:lpstr>
      </vt:variant>
      <vt:variant>
        <vt:i4>35</vt:i4>
      </vt:variant>
    </vt:vector>
  </HeadingPairs>
  <TitlesOfParts>
    <vt:vector size="48" baseType="lpstr">
      <vt:lpstr>Office Theme</vt:lpstr>
      <vt:lpstr>1_Office Theme</vt:lpstr>
      <vt:lpstr>8_STR_2016</vt:lpstr>
      <vt:lpstr>4_STR_2016</vt:lpstr>
      <vt:lpstr>2_Office Theme</vt:lpstr>
      <vt:lpstr>STR_2016</vt:lpstr>
      <vt:lpstr>3_Office Theme</vt:lpstr>
      <vt:lpstr>1_STR_2016</vt:lpstr>
      <vt:lpstr>2_STR_2016</vt:lpstr>
      <vt:lpstr>3_STR_2016</vt:lpstr>
      <vt:lpstr>5_STR_2016</vt:lpstr>
      <vt:lpstr>6_STR_2016</vt:lpstr>
      <vt:lpstr>7_STR_2016</vt:lpstr>
      <vt:lpstr>US and Kentucky Hotel Trends </vt:lpstr>
      <vt:lpstr>Slide 2</vt:lpstr>
      <vt:lpstr>The world’s largest hotel performance sample</vt:lpstr>
      <vt:lpstr>Demand Growth Trajectory Slows. Supply Growth Still At 2%</vt:lpstr>
      <vt:lpstr>Occupancy Growth Still Positive Nine Years Into the Cycle (…but barely) </vt:lpstr>
      <vt:lpstr>March 2019: Poor Showing In An “Easter Comp” Month.</vt:lpstr>
      <vt:lpstr>Expense growth continues to outpace revenue gains</vt:lpstr>
      <vt:lpstr>Slide 8</vt:lpstr>
      <vt:lpstr>Supply and Demand growth on the rebound</vt:lpstr>
      <vt:lpstr>ADR growth remained positive during KICC closure</vt:lpstr>
      <vt:lpstr>Demand Growth is Transient Driven</vt:lpstr>
      <vt:lpstr>2018 Year in Review: the KICC effect</vt:lpstr>
      <vt:lpstr>Kentucky Q1 2019 Performance</vt:lpstr>
      <vt:lpstr>Slide 14</vt:lpstr>
      <vt:lpstr>Slide 15</vt:lpstr>
      <vt:lpstr>Supply/Demand % Change by Market </vt:lpstr>
      <vt:lpstr>Reopening of convention center leads to a booming Louisville</vt:lpstr>
      <vt:lpstr>Major Market Performance Q1 2019</vt:lpstr>
      <vt:lpstr>Market RevPAR Performance Q1 2019</vt:lpstr>
      <vt:lpstr>Slide 20</vt:lpstr>
      <vt:lpstr>Special Event Market Performance 2018</vt:lpstr>
      <vt:lpstr>Slide 22</vt:lpstr>
      <vt:lpstr>Slide 23</vt:lpstr>
      <vt:lpstr>Slide 24</vt:lpstr>
      <vt:lpstr>Slide 25</vt:lpstr>
      <vt:lpstr>Slide 26</vt:lpstr>
      <vt:lpstr>US Pipeline: I/C Rooms Increase, But Still Manageable</vt:lpstr>
      <vt:lpstr>I/C Pipeline Is Still Below Prior Peak (But Slowly Creeping Up)</vt:lpstr>
      <vt:lpstr>In Construction Rooms Are Dominated By Two Players: Hilton &amp; Marriott</vt:lpstr>
      <vt:lpstr>Slide 30</vt:lpstr>
      <vt:lpstr>Slide 31</vt:lpstr>
      <vt:lpstr>Total United States Key Performance Indicator Outlook (% Change vs. Prior Year) 2019F – 2020F  </vt:lpstr>
      <vt:lpstr>Total United States Chain Scale Key Performance Indicator Outlook  2019F by Chain Scale   </vt:lpstr>
      <vt:lpstr>Total United States Chain Scale Key Performance Indicator Outlook  2020F by Chain Scale   </vt:lpstr>
      <vt:lpstr>Slide 35</vt:lpstr>
    </vt:vector>
  </TitlesOfParts>
  <Company>STR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Kentucky Travel Industry Association</dc:title>
  <dc:creator>Lyse Perrigo</dc:creator>
  <cp:lastModifiedBy>Laura Cole</cp:lastModifiedBy>
  <cp:revision>53</cp:revision>
  <dcterms:created xsi:type="dcterms:W3CDTF">2019-05-20T13:03:32Z</dcterms:created>
  <dcterms:modified xsi:type="dcterms:W3CDTF">2019-05-20T13:07:13Z</dcterms:modified>
</cp:coreProperties>
</file>